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256" r:id="rId2"/>
    <p:sldId id="261" r:id="rId3"/>
    <p:sldId id="291" r:id="rId4"/>
    <p:sldId id="264" r:id="rId5"/>
    <p:sldId id="289" r:id="rId6"/>
    <p:sldId id="327" r:id="rId7"/>
    <p:sldId id="292" r:id="rId8"/>
    <p:sldId id="293" r:id="rId9"/>
    <p:sldId id="294" r:id="rId10"/>
    <p:sldId id="268" r:id="rId11"/>
    <p:sldId id="276" r:id="rId12"/>
    <p:sldId id="296" r:id="rId13"/>
    <p:sldId id="297" r:id="rId14"/>
    <p:sldId id="281" r:id="rId15"/>
    <p:sldId id="282" r:id="rId16"/>
    <p:sldId id="285" r:id="rId17"/>
    <p:sldId id="283" r:id="rId18"/>
    <p:sldId id="286" r:id="rId19"/>
    <p:sldId id="287" r:id="rId20"/>
    <p:sldId id="288" r:id="rId21"/>
    <p:sldId id="299" r:id="rId22"/>
    <p:sldId id="300" r:id="rId23"/>
    <p:sldId id="301" r:id="rId24"/>
    <p:sldId id="302" r:id="rId25"/>
    <p:sldId id="303" r:id="rId26"/>
    <p:sldId id="304" r:id="rId27"/>
    <p:sldId id="310" r:id="rId28"/>
    <p:sldId id="307" r:id="rId29"/>
    <p:sldId id="308" r:id="rId30"/>
    <p:sldId id="305" r:id="rId31"/>
    <p:sldId id="311" r:id="rId32"/>
    <p:sldId id="306" r:id="rId33"/>
    <p:sldId id="312" r:id="rId34"/>
    <p:sldId id="326" r:id="rId35"/>
    <p:sldId id="313" r:id="rId36"/>
    <p:sldId id="315" r:id="rId37"/>
    <p:sldId id="316" r:id="rId38"/>
    <p:sldId id="317" r:id="rId39"/>
    <p:sldId id="318" r:id="rId40"/>
    <p:sldId id="323" r:id="rId41"/>
    <p:sldId id="319" r:id="rId42"/>
    <p:sldId id="328" r:id="rId43"/>
    <p:sldId id="314" r:id="rId44"/>
    <p:sldId id="284" r:id="rId45"/>
    <p:sldId id="325" r:id="rId46"/>
    <p:sldId id="32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4B0AA63-CB35-4716-A8D4-1477EF7370E0}">
          <p14:sldIdLst>
            <p14:sldId id="256"/>
            <p14:sldId id="261"/>
            <p14:sldId id="291"/>
            <p14:sldId id="264"/>
            <p14:sldId id="289"/>
            <p14:sldId id="327"/>
            <p14:sldId id="292"/>
            <p14:sldId id="293"/>
            <p14:sldId id="294"/>
            <p14:sldId id="268"/>
          </p14:sldIdLst>
        </p14:section>
        <p14:section name="Study 1: EFT" id="{37278BF8-10F1-4701-A070-CE45614B9C78}">
          <p14:sldIdLst>
            <p14:sldId id="276"/>
            <p14:sldId id="296"/>
            <p14:sldId id="297"/>
            <p14:sldId id="281"/>
            <p14:sldId id="282"/>
            <p14:sldId id="285"/>
            <p14:sldId id="283"/>
            <p14:sldId id="286"/>
            <p14:sldId id="287"/>
            <p14:sldId id="288"/>
          </p14:sldIdLst>
        </p14:section>
        <p14:section name="Study 2: SFT" id="{A6C1A880-6F47-4E16-AE52-0B6C5C0D45E1}">
          <p14:sldIdLst>
            <p14:sldId id="299"/>
            <p14:sldId id="300"/>
            <p14:sldId id="301"/>
            <p14:sldId id="302"/>
            <p14:sldId id="303"/>
            <p14:sldId id="304"/>
            <p14:sldId id="310"/>
            <p14:sldId id="307"/>
            <p14:sldId id="308"/>
            <p14:sldId id="305"/>
            <p14:sldId id="311"/>
            <p14:sldId id="306"/>
            <p14:sldId id="312"/>
            <p14:sldId id="326"/>
            <p14:sldId id="313"/>
          </p14:sldIdLst>
        </p14:section>
        <p14:section name="Study 3: Lab" id="{7B9B3089-734E-4152-B2C9-FCD62FB1F6E9}">
          <p14:sldIdLst>
            <p14:sldId id="315"/>
            <p14:sldId id="316"/>
            <p14:sldId id="317"/>
            <p14:sldId id="318"/>
            <p14:sldId id="323"/>
            <p14:sldId id="319"/>
            <p14:sldId id="328"/>
            <p14:sldId id="314"/>
          </p14:sldIdLst>
        </p14:section>
        <p14:section name="General Discussion" id="{0BBBF08F-2A3F-4C55-87FC-8A219790479F}">
          <p14:sldIdLst>
            <p14:sldId id="284"/>
            <p14:sldId id="325"/>
          </p14:sldIdLst>
        </p14:section>
        <p14:section name="Extra Slides" id="{27521E25-16E8-46AD-B708-6418190D0312}">
          <p14:sldIdLst>
            <p14:sldId id="3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498F"/>
    <a:srgbClr val="ACDDCD"/>
    <a:srgbClr val="8DE5A1"/>
    <a:srgbClr val="FCB481"/>
    <a:srgbClr val="A1C9F4"/>
    <a:srgbClr val="3AA1C5"/>
    <a:srgbClr val="5B5B5B"/>
    <a:srgbClr val="191814"/>
    <a:srgbClr val="3B3838"/>
    <a:srgbClr val="242C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7538" autoAdjust="0"/>
  </p:normalViewPr>
  <p:slideViewPr>
    <p:cSldViewPr snapToGrid="0">
      <p:cViewPr varScale="1">
        <p:scale>
          <a:sx n="46" d="100"/>
          <a:sy n="46" d="100"/>
        </p:scale>
        <p:origin x="6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spPr>
            <a:solidFill>
              <a:srgbClr val="A1C9F4"/>
            </a:solidFill>
          </c:spPr>
          <c:invertIfNegative val="0"/>
          <c:dPt>
            <c:idx val="0"/>
            <c:invertIfNegative val="0"/>
            <c:bubble3D val="0"/>
            <c:spPr>
              <a:solidFill>
                <a:srgbClr val="A1C9F4"/>
              </a:solidFill>
              <a:ln>
                <a:noFill/>
              </a:ln>
              <a:effectLst/>
            </c:spPr>
            <c:extLst>
              <c:ext xmlns:c16="http://schemas.microsoft.com/office/drawing/2014/chart" uri="{C3380CC4-5D6E-409C-BE32-E72D297353CC}">
                <c16:uniqueId val="{00000001-5A5F-460B-ACC1-8D484410610E}"/>
              </c:ext>
            </c:extLst>
          </c:dPt>
          <c:dPt>
            <c:idx val="1"/>
            <c:invertIfNegative val="0"/>
            <c:bubble3D val="0"/>
            <c:spPr>
              <a:solidFill>
                <a:srgbClr val="FCB481"/>
              </a:solidFill>
              <a:ln>
                <a:noFill/>
              </a:ln>
              <a:effectLst/>
            </c:spPr>
            <c:extLst>
              <c:ext xmlns:c16="http://schemas.microsoft.com/office/drawing/2014/chart" uri="{C3380CC4-5D6E-409C-BE32-E72D297353CC}">
                <c16:uniqueId val="{00000003-5A5F-460B-ACC1-8D484410610E}"/>
              </c:ext>
            </c:extLst>
          </c:dPt>
          <c:dPt>
            <c:idx val="2"/>
            <c:invertIfNegative val="0"/>
            <c:bubble3D val="0"/>
            <c:spPr>
              <a:solidFill>
                <a:srgbClr val="8DE5A1"/>
              </a:solidFill>
              <a:ln>
                <a:noFill/>
              </a:ln>
              <a:effectLst/>
            </c:spPr>
            <c:extLst>
              <c:ext xmlns:c16="http://schemas.microsoft.com/office/drawing/2014/chart" uri="{C3380CC4-5D6E-409C-BE32-E72D297353CC}">
                <c16:uniqueId val="{00000005-5A5F-460B-ACC1-8D484410610E}"/>
              </c:ext>
            </c:extLst>
          </c:dPt>
          <c:cat>
            <c:strRef>
              <c:f>Sheet1!$A$1:$A$3</c:f>
              <c:strCache>
                <c:ptCount val="3"/>
                <c:pt idx="0">
                  <c:v>Past</c:v>
                </c:pt>
                <c:pt idx="1">
                  <c:v>Present</c:v>
                </c:pt>
                <c:pt idx="2">
                  <c:v>Future</c:v>
                </c:pt>
              </c:strCache>
            </c:strRef>
          </c:cat>
          <c:val>
            <c:numRef>
              <c:f>Sheet1!$B$1:$B$3</c:f>
              <c:numCache>
                <c:formatCode>General</c:formatCode>
                <c:ptCount val="3"/>
                <c:pt idx="0">
                  <c:v>2</c:v>
                </c:pt>
                <c:pt idx="1">
                  <c:v>1</c:v>
                </c:pt>
                <c:pt idx="2">
                  <c:v>2</c:v>
                </c:pt>
              </c:numCache>
            </c:numRef>
          </c:val>
          <c:extLst>
            <c:ext xmlns:c16="http://schemas.microsoft.com/office/drawing/2014/chart" uri="{C3380CC4-5D6E-409C-BE32-E72D297353CC}">
              <c16:uniqueId val="{00000006-5A5F-460B-ACC1-8D484410610E}"/>
            </c:ext>
          </c:extLst>
        </c:ser>
        <c:dLbls>
          <c:showLegendKey val="0"/>
          <c:showVal val="0"/>
          <c:showCatName val="0"/>
          <c:showSerName val="0"/>
          <c:showPercent val="0"/>
          <c:showBubbleSize val="0"/>
        </c:dLbls>
        <c:gapWidth val="219"/>
        <c:overlap val="-27"/>
        <c:axId val="587003064"/>
        <c:axId val="587001424"/>
      </c:barChart>
      <c:catAx>
        <c:axId val="587003064"/>
        <c:scaling>
          <c:orientation val="minMax"/>
        </c:scaling>
        <c:delete val="0"/>
        <c:axPos val="b"/>
        <c:numFmt formatCode="General" sourceLinked="1"/>
        <c:majorTickMark val="none"/>
        <c:minorTickMark val="none"/>
        <c:tickLblPos val="nextTo"/>
        <c:spPr>
          <a:noFill/>
          <a:ln w="9525" cap="flat" cmpd="sng" algn="ctr">
            <a:solidFill>
              <a:srgbClr val="242C37"/>
            </a:solidFill>
            <a:round/>
          </a:ln>
          <a:effectLst/>
        </c:spPr>
        <c:txPr>
          <a:bodyPr rot="-60000000" spcFirstLastPara="1" vertOverflow="ellipsis" vert="horz" wrap="square" anchor="ctr" anchorCtr="1"/>
          <a:lstStyle/>
          <a:p>
            <a:pPr>
              <a:defRPr sz="4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87001424"/>
        <c:crosses val="autoZero"/>
        <c:auto val="1"/>
        <c:lblAlgn val="ctr"/>
        <c:lblOffset val="100"/>
        <c:noMultiLvlLbl val="0"/>
      </c:catAx>
      <c:valAx>
        <c:axId val="58700142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58700306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spPr>
            <a:ln w="63500">
              <a:solidFill>
                <a:schemeClr val="tx1"/>
              </a:solidFill>
            </a:ln>
          </c:spPr>
          <c:invertIfNegative val="0"/>
          <c:dPt>
            <c:idx val="0"/>
            <c:invertIfNegative val="0"/>
            <c:bubble3D val="0"/>
            <c:spPr>
              <a:solidFill>
                <a:srgbClr val="ACDDCD"/>
              </a:solidFill>
              <a:ln w="63500">
                <a:solidFill>
                  <a:schemeClr val="tx1"/>
                </a:solidFill>
              </a:ln>
              <a:effectLst/>
            </c:spPr>
            <c:extLst>
              <c:ext xmlns:c16="http://schemas.microsoft.com/office/drawing/2014/chart" uri="{C3380CC4-5D6E-409C-BE32-E72D297353CC}">
                <c16:uniqueId val="{00000000-2B22-4835-A487-486C175E45C2}"/>
              </c:ext>
            </c:extLst>
          </c:dPt>
          <c:dPt>
            <c:idx val="1"/>
            <c:invertIfNegative val="0"/>
            <c:bubble3D val="0"/>
            <c:spPr>
              <a:solidFill>
                <a:srgbClr val="3AA1C5"/>
              </a:solidFill>
              <a:ln w="63500">
                <a:solidFill>
                  <a:schemeClr val="tx1"/>
                </a:solidFill>
              </a:ln>
              <a:effectLst/>
            </c:spPr>
            <c:extLst>
              <c:ext xmlns:c16="http://schemas.microsoft.com/office/drawing/2014/chart" uri="{C3380CC4-5D6E-409C-BE32-E72D297353CC}">
                <c16:uniqueId val="{00000001-2B22-4835-A487-486C175E45C2}"/>
              </c:ext>
            </c:extLst>
          </c:dPt>
          <c:dPt>
            <c:idx val="2"/>
            <c:invertIfNegative val="0"/>
            <c:bubble3D val="0"/>
            <c:spPr>
              <a:solidFill>
                <a:srgbClr val="25498F"/>
              </a:solidFill>
              <a:ln w="63500">
                <a:solidFill>
                  <a:schemeClr val="tx1"/>
                </a:solidFill>
              </a:ln>
              <a:effectLst/>
            </c:spPr>
            <c:extLst>
              <c:ext xmlns:c16="http://schemas.microsoft.com/office/drawing/2014/chart" uri="{C3380CC4-5D6E-409C-BE32-E72D297353CC}">
                <c16:uniqueId val="{00000002-2B22-4835-A487-486C175E45C2}"/>
              </c:ext>
            </c:extLst>
          </c:dPt>
          <c:cat>
            <c:strRef>
              <c:f>Sheet1!$A$1:$A$3</c:f>
              <c:strCache>
                <c:ptCount val="3"/>
                <c:pt idx="0">
                  <c:v>Past</c:v>
                </c:pt>
                <c:pt idx="1">
                  <c:v>Present</c:v>
                </c:pt>
                <c:pt idx="2">
                  <c:v>Future</c:v>
                </c:pt>
              </c:strCache>
            </c:strRef>
          </c:cat>
          <c:val>
            <c:numRef>
              <c:f>Sheet1!$B$1:$B$3</c:f>
              <c:numCache>
                <c:formatCode>General</c:formatCode>
                <c:ptCount val="3"/>
                <c:pt idx="0">
                  <c:v>2</c:v>
                </c:pt>
                <c:pt idx="1">
                  <c:v>1</c:v>
                </c:pt>
                <c:pt idx="2">
                  <c:v>2</c:v>
                </c:pt>
              </c:numCache>
            </c:numRef>
          </c:val>
          <c:extLst>
            <c:ext xmlns:c16="http://schemas.microsoft.com/office/drawing/2014/chart" uri="{C3380CC4-5D6E-409C-BE32-E72D297353CC}">
              <c16:uniqueId val="{00000000-0E0A-447A-ACF3-F930D8B3ADC2}"/>
            </c:ext>
          </c:extLst>
        </c:ser>
        <c:dLbls>
          <c:showLegendKey val="0"/>
          <c:showVal val="0"/>
          <c:showCatName val="0"/>
          <c:showSerName val="0"/>
          <c:showPercent val="0"/>
          <c:showBubbleSize val="0"/>
        </c:dLbls>
        <c:gapWidth val="219"/>
        <c:overlap val="-27"/>
        <c:axId val="587003064"/>
        <c:axId val="587001424"/>
      </c:barChart>
      <c:catAx>
        <c:axId val="587003064"/>
        <c:scaling>
          <c:orientation val="minMax"/>
        </c:scaling>
        <c:delete val="0"/>
        <c:axPos val="b"/>
        <c:numFmt formatCode="General" sourceLinked="1"/>
        <c:majorTickMark val="none"/>
        <c:minorTickMark val="none"/>
        <c:tickLblPos val="nextTo"/>
        <c:spPr>
          <a:noFill/>
          <a:ln w="9525" cap="flat" cmpd="sng" algn="ctr">
            <a:solidFill>
              <a:srgbClr val="242C37"/>
            </a:solidFill>
            <a:round/>
          </a:ln>
          <a:effectLst/>
        </c:spPr>
        <c:txPr>
          <a:bodyPr rot="-60000000" spcFirstLastPara="1" vertOverflow="ellipsis" vert="horz" wrap="square" anchor="ctr" anchorCtr="1"/>
          <a:lstStyle/>
          <a:p>
            <a:pPr>
              <a:defRPr sz="4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87001424"/>
        <c:crosses val="autoZero"/>
        <c:auto val="1"/>
        <c:lblAlgn val="ctr"/>
        <c:lblOffset val="100"/>
        <c:noMultiLvlLbl val="0"/>
      </c:catAx>
      <c:valAx>
        <c:axId val="58700142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58700306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spPr>
            <a:ln w="63500">
              <a:solidFill>
                <a:schemeClr val="tx1"/>
              </a:solidFill>
            </a:ln>
          </c:spPr>
          <c:invertIfNegative val="0"/>
          <c:dPt>
            <c:idx val="0"/>
            <c:invertIfNegative val="0"/>
            <c:bubble3D val="0"/>
            <c:spPr>
              <a:solidFill>
                <a:srgbClr val="ACDDCD"/>
              </a:solidFill>
              <a:ln w="63500">
                <a:solidFill>
                  <a:schemeClr val="tx1"/>
                </a:solidFill>
              </a:ln>
              <a:effectLst/>
            </c:spPr>
            <c:extLst>
              <c:ext xmlns:c16="http://schemas.microsoft.com/office/drawing/2014/chart" uri="{C3380CC4-5D6E-409C-BE32-E72D297353CC}">
                <c16:uniqueId val="{00000001-720C-47F9-98D4-F16A73BED029}"/>
              </c:ext>
            </c:extLst>
          </c:dPt>
          <c:dPt>
            <c:idx val="1"/>
            <c:invertIfNegative val="0"/>
            <c:bubble3D val="0"/>
            <c:spPr>
              <a:solidFill>
                <a:srgbClr val="3AA1C5"/>
              </a:solidFill>
              <a:ln w="63500">
                <a:solidFill>
                  <a:schemeClr val="tx1"/>
                </a:solidFill>
              </a:ln>
              <a:effectLst/>
            </c:spPr>
            <c:extLst>
              <c:ext xmlns:c16="http://schemas.microsoft.com/office/drawing/2014/chart" uri="{C3380CC4-5D6E-409C-BE32-E72D297353CC}">
                <c16:uniqueId val="{00000003-720C-47F9-98D4-F16A73BED029}"/>
              </c:ext>
            </c:extLst>
          </c:dPt>
          <c:dPt>
            <c:idx val="2"/>
            <c:invertIfNegative val="0"/>
            <c:bubble3D val="0"/>
            <c:spPr>
              <a:solidFill>
                <a:srgbClr val="25498F"/>
              </a:solidFill>
              <a:ln w="63500">
                <a:solidFill>
                  <a:schemeClr val="tx1"/>
                </a:solidFill>
              </a:ln>
              <a:effectLst/>
            </c:spPr>
            <c:extLst>
              <c:ext xmlns:c16="http://schemas.microsoft.com/office/drawing/2014/chart" uri="{C3380CC4-5D6E-409C-BE32-E72D297353CC}">
                <c16:uniqueId val="{00000005-720C-47F9-98D4-F16A73BED029}"/>
              </c:ext>
            </c:extLst>
          </c:dPt>
          <c:cat>
            <c:strRef>
              <c:f>Sheet1!$A$1:$A$3</c:f>
              <c:strCache>
                <c:ptCount val="3"/>
                <c:pt idx="0">
                  <c:v>Past</c:v>
                </c:pt>
                <c:pt idx="1">
                  <c:v>Present</c:v>
                </c:pt>
                <c:pt idx="2">
                  <c:v>Future</c:v>
                </c:pt>
              </c:strCache>
            </c:strRef>
          </c:cat>
          <c:val>
            <c:numRef>
              <c:f>Sheet1!$B$1:$B$3</c:f>
              <c:numCache>
                <c:formatCode>General</c:formatCode>
                <c:ptCount val="3"/>
                <c:pt idx="0">
                  <c:v>2</c:v>
                </c:pt>
                <c:pt idx="1">
                  <c:v>1</c:v>
                </c:pt>
                <c:pt idx="2">
                  <c:v>2</c:v>
                </c:pt>
              </c:numCache>
            </c:numRef>
          </c:val>
          <c:extLst>
            <c:ext xmlns:c16="http://schemas.microsoft.com/office/drawing/2014/chart" uri="{C3380CC4-5D6E-409C-BE32-E72D297353CC}">
              <c16:uniqueId val="{00000006-720C-47F9-98D4-F16A73BED029}"/>
            </c:ext>
          </c:extLst>
        </c:ser>
        <c:dLbls>
          <c:showLegendKey val="0"/>
          <c:showVal val="0"/>
          <c:showCatName val="0"/>
          <c:showSerName val="0"/>
          <c:showPercent val="0"/>
          <c:showBubbleSize val="0"/>
        </c:dLbls>
        <c:gapWidth val="219"/>
        <c:overlap val="-27"/>
        <c:axId val="587003064"/>
        <c:axId val="587001424"/>
      </c:barChart>
      <c:catAx>
        <c:axId val="587003064"/>
        <c:scaling>
          <c:orientation val="minMax"/>
        </c:scaling>
        <c:delete val="1"/>
        <c:axPos val="b"/>
        <c:numFmt formatCode="General" sourceLinked="1"/>
        <c:majorTickMark val="none"/>
        <c:minorTickMark val="none"/>
        <c:tickLblPos val="nextTo"/>
        <c:crossAx val="587001424"/>
        <c:crosses val="autoZero"/>
        <c:auto val="1"/>
        <c:lblAlgn val="ctr"/>
        <c:lblOffset val="100"/>
        <c:noMultiLvlLbl val="0"/>
      </c:catAx>
      <c:valAx>
        <c:axId val="58700142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58700306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B8F31-6400-434C-9FA8-D08849BF7CC0}" type="datetimeFigureOut">
              <a:rPr lang="en-US" smtClean="0"/>
              <a:t>10/20/2019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56869-01BC-4969-A532-EB0FE75B3932}" type="slidenum">
              <a:rPr lang="en-US" smtClean="0"/>
              <a:t>‹#›</a:t>
            </a:fld>
            <a:endParaRPr lang="en-US"/>
          </a:p>
        </p:txBody>
      </p:sp>
    </p:spTree>
    <p:extLst>
      <p:ext uri="{BB962C8B-B14F-4D97-AF65-F5344CB8AC3E}">
        <p14:creationId xmlns:p14="http://schemas.microsoft.com/office/powerpoint/2010/main" val="1115133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a:t>
            </a:fld>
            <a:endParaRPr lang="en-US"/>
          </a:p>
        </p:txBody>
      </p:sp>
    </p:spTree>
    <p:extLst>
      <p:ext uri="{BB962C8B-B14F-4D97-AF65-F5344CB8AC3E}">
        <p14:creationId xmlns:p14="http://schemas.microsoft.com/office/powerpoint/2010/main" val="3823602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Motivation. Most of the proposals for common processing assume that the shared process is </a:t>
            </a:r>
            <a:r>
              <a:rPr lang="en-US" sz="1200" i="1" kern="1200" dirty="0">
                <a:solidFill>
                  <a:schemeClr val="tx1"/>
                </a:solidFill>
                <a:effectLst/>
                <a:latin typeface="+mn-lt"/>
                <a:ea typeface="+mn-ea"/>
                <a:cs typeface="+mn-cs"/>
              </a:rPr>
              <a:t>episodic future thinking</a:t>
            </a:r>
            <a:r>
              <a:rPr lang="en-US" sz="1200" kern="1200" dirty="0">
                <a:solidFill>
                  <a:schemeClr val="tx1"/>
                </a:solidFill>
                <a:effectLst/>
                <a:latin typeface="+mn-lt"/>
                <a:ea typeface="+mn-ea"/>
                <a:cs typeface="+mn-cs"/>
              </a:rPr>
              <a:t> – think in part of the patient data, and, the fact that MTL regions like hippocampus come up in the neuroimaging. EFT is defined by analogy to the episodic memory system, thought  to involve pre-experiencing or simulation of future events. E.g., mentally simulate playing tennis.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11</a:t>
            </a:fld>
            <a:endParaRPr lang="en-US"/>
          </a:p>
        </p:txBody>
      </p:sp>
    </p:spTree>
    <p:extLst>
      <p:ext uri="{BB962C8B-B14F-4D97-AF65-F5344CB8AC3E}">
        <p14:creationId xmlns:p14="http://schemas.microsoft.com/office/powerpoint/2010/main" val="3761896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Question: Is Episodic processing uniquely associated with mental time travel? </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12</a:t>
            </a:fld>
            <a:endParaRPr lang="en-US"/>
          </a:p>
        </p:txBody>
      </p:sp>
    </p:spTree>
    <p:extLst>
      <p:ext uri="{BB962C8B-B14F-4D97-AF65-F5344CB8AC3E}">
        <p14:creationId xmlns:p14="http://schemas.microsoft.com/office/powerpoint/2010/main" val="4100813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Approach: </a:t>
            </a:r>
            <a:r>
              <a:rPr lang="en-US" sz="1200" kern="1200" dirty="0">
                <a:solidFill>
                  <a:schemeClr val="tx1"/>
                </a:solidFill>
                <a:effectLst/>
                <a:latin typeface="+mn-lt"/>
                <a:ea typeface="+mn-ea"/>
                <a:cs typeface="+mn-cs"/>
              </a:rPr>
              <a:t>Compare episodic processing in past and future to present (to establish uniqueness). Do this by automatically identifying &gt;5 million temporal thoughts, and, extracting linguistic markers of episodic processing. </a:t>
            </a:r>
          </a:p>
          <a:p>
            <a:endParaRPr lang="en-US" dirty="0"/>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13</a:t>
            </a:fld>
            <a:endParaRPr lang="en-US"/>
          </a:p>
        </p:txBody>
      </p:sp>
    </p:spTree>
    <p:extLst>
      <p:ext uri="{BB962C8B-B14F-4D97-AF65-F5344CB8AC3E}">
        <p14:creationId xmlns:p14="http://schemas.microsoft.com/office/powerpoint/2010/main" val="3444297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Methods: Some of the methods are novel (and repeated across studies) so let’s spend some time on them.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Source for temporal thoughts: blog corpus. A good source should be unprompted, involve a large number, reasonably balanced demographically. So we chose a web blog corpus: the blog authorship corpus.</a:t>
            </a:r>
          </a:p>
          <a:p>
            <a:endParaRPr lang="en-US" dirty="0"/>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14</a:t>
            </a:fld>
            <a:endParaRPr lang="en-US"/>
          </a:p>
        </p:txBody>
      </p:sp>
    </p:spTree>
    <p:extLst>
      <p:ext uri="{BB962C8B-B14F-4D97-AF65-F5344CB8AC3E}">
        <p14:creationId xmlns:p14="http://schemas.microsoft.com/office/powerpoint/2010/main" val="1144648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Method for extracting temporal thoughts: Temporal thoughts are hard to extract in English because there’s no dedicated future tense morphology (example). There are a few automated approaches but no common evaluation, so, we evaluate them all against each other, and we get a comparison to humans to see how good in general it is.</a:t>
            </a:r>
          </a:p>
        </p:txBody>
      </p:sp>
      <p:sp>
        <p:nvSpPr>
          <p:cNvPr id="4" name="Slide Number Placeholder 3"/>
          <p:cNvSpPr>
            <a:spLocks noGrp="1"/>
          </p:cNvSpPr>
          <p:nvPr>
            <p:ph type="sldNum" sz="quarter" idx="10"/>
          </p:nvPr>
        </p:nvSpPr>
        <p:spPr/>
        <p:txBody>
          <a:bodyPr/>
          <a:lstStyle/>
          <a:p>
            <a:fld id="{9BA56869-01BC-4969-A532-EB0FE75B3932}" type="slidenum">
              <a:rPr lang="en-US" smtClean="0"/>
              <a:t>15</a:t>
            </a:fld>
            <a:endParaRPr lang="en-US"/>
          </a:p>
        </p:txBody>
      </p:sp>
    </p:spTree>
    <p:extLst>
      <p:ext uri="{BB962C8B-B14F-4D97-AF65-F5344CB8AC3E}">
        <p14:creationId xmlns:p14="http://schemas.microsoft.com/office/powerpoint/2010/main" val="3503204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Evaluation of temporal reference classifier. First, we checked that automatically identifying temporal thoughts is reasonable. You can see that a few automated approaches do pretty well, almost as well as humans, the Copley &amp; Wolff model being the best.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temporal references extracted (and descriptive statistics). You can see we were able to extract millions of temporal references. Interestingly future was almost as common as past (confirming existing literature: we think about the future a lot).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16</a:t>
            </a:fld>
            <a:endParaRPr lang="en-US"/>
          </a:p>
        </p:txBody>
      </p:sp>
    </p:spTree>
    <p:extLst>
      <p:ext uri="{BB962C8B-B14F-4D97-AF65-F5344CB8AC3E}">
        <p14:creationId xmlns:p14="http://schemas.microsoft.com/office/powerpoint/2010/main" val="392384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Measure episodic language using language. This is what we typically do – e.g. the autobiographical memory interview then code it. But you can’t give people a survey: you only have the resulting thoughts. So you need to go backwards to extract markers from language. Three reasonable markers are space, perceptual, concreteness.</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17</a:t>
            </a:fld>
            <a:endParaRPr lang="en-US"/>
          </a:p>
        </p:txBody>
      </p:sp>
    </p:spTree>
    <p:extLst>
      <p:ext uri="{BB962C8B-B14F-4D97-AF65-F5344CB8AC3E}">
        <p14:creationId xmlns:p14="http://schemas.microsoft.com/office/powerpoint/2010/main" val="164077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Predictions: If EFT uniquely associated with P, F, then: [bar graph with P, F high and PR lower].</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18</a:t>
            </a:fld>
            <a:endParaRPr lang="en-US"/>
          </a:p>
        </p:txBody>
      </p:sp>
    </p:spTree>
    <p:extLst>
      <p:ext uri="{BB962C8B-B14F-4D97-AF65-F5344CB8AC3E}">
        <p14:creationId xmlns:p14="http://schemas.microsoft.com/office/powerpoint/2010/main" val="3139943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Results: We did NOT confirm this prediction.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EFT results. We found instead that EFT was very similar in past and present thoughts, and lower in the future. This is not consistent with EFT being uniquely associated with mental time travel, or, the key shared process</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19</a:t>
            </a:fld>
            <a:endParaRPr lang="en-US"/>
          </a:p>
        </p:txBody>
      </p:sp>
    </p:spTree>
    <p:extLst>
      <p:ext uri="{BB962C8B-B14F-4D97-AF65-F5344CB8AC3E}">
        <p14:creationId xmlns:p14="http://schemas.microsoft.com/office/powerpoint/2010/main" val="3130839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result is that EFT is not the key shared process – and if you think about it, while this is commonly posited as a shared process, it’s consistent with the patient literature showing you can lose EFT and still think about the future.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,the hypothesis of shared processing is broader than that: it’s possible the key shared process is something other than EFT. Schemas are a good candidate: so we test these next.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20</a:t>
            </a:fld>
            <a:endParaRPr lang="en-US"/>
          </a:p>
        </p:txBody>
      </p:sp>
    </p:spTree>
    <p:extLst>
      <p:ext uri="{BB962C8B-B14F-4D97-AF65-F5344CB8AC3E}">
        <p14:creationId xmlns:p14="http://schemas.microsoft.com/office/powerpoint/2010/main" val="41327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do people think about the future?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One possibility: using the same mental processes used to think about the past. In particular simulation processes involving generation of episodic detail.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a:t>
            </a:fld>
            <a:endParaRPr lang="en-US"/>
          </a:p>
        </p:txBody>
      </p:sp>
    </p:spTree>
    <p:extLst>
      <p:ext uri="{BB962C8B-B14F-4D97-AF65-F5344CB8AC3E}">
        <p14:creationId xmlns:p14="http://schemas.microsoft.com/office/powerpoint/2010/main" val="1959792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Motivation: [Fig. of EFT vs. SFT definition] We found that episodic processing is not uniquely associated with mental time travel. But, the hypothesis that past and future thinking are associated with shared processes is not limited to episodic processing (despite a historical focus on episodic processing). Semantic future thinking is thought to encompass thoughts about the future that draw on high-level, factual knowledge without a high level of re-experiencing: knowing that a tennis racket should be packed to the match tomorrow night.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21</a:t>
            </a:fld>
            <a:endParaRPr lang="en-US"/>
          </a:p>
        </p:txBody>
      </p:sp>
    </p:spTree>
    <p:extLst>
      <p:ext uri="{BB962C8B-B14F-4D97-AF65-F5344CB8AC3E}">
        <p14:creationId xmlns:p14="http://schemas.microsoft.com/office/powerpoint/2010/main" val="53526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Evidence for schema usage: There is a long tradition of evidence that people use conceptual knowledge – in the form of schemas or scripts – to remember the past. There is also some suggestive evidence that schemas may be important to future thinking, primarily from patients with semantic dementia who are impaired in both past and future thinking. Together this suggests that schemas could be associated with past and future mental time travel – although certainly no one has established a unique association.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22</a:t>
            </a:fld>
            <a:endParaRPr lang="en-US"/>
          </a:p>
        </p:txBody>
      </p:sp>
    </p:spTree>
    <p:extLst>
      <p:ext uri="{BB962C8B-B14F-4D97-AF65-F5344CB8AC3E}">
        <p14:creationId xmlns:p14="http://schemas.microsoft.com/office/powerpoint/2010/main" val="1864217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Question: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semantic future thinking uniquely associated with mental time travel into past and future, compared to thinking about the present? </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23</a:t>
            </a:fld>
            <a:endParaRPr lang="en-US"/>
          </a:p>
        </p:txBody>
      </p:sp>
    </p:spTree>
    <p:extLst>
      <p:ext uri="{BB962C8B-B14F-4D97-AF65-F5344CB8AC3E}">
        <p14:creationId xmlns:p14="http://schemas.microsoft.com/office/powerpoint/2010/main" val="1150576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Approach: </a:t>
            </a:r>
            <a:r>
              <a:rPr lang="en-US" sz="1200" kern="1200" dirty="0">
                <a:solidFill>
                  <a:schemeClr val="tx1"/>
                </a:solidFill>
                <a:effectLst/>
                <a:latin typeface="+mn-lt"/>
                <a:ea typeface="+mn-ea"/>
                <a:cs typeface="+mn-cs"/>
              </a:rPr>
              <a:t>We did this by measuring schema usage in the naturally occurring temporal thoughts.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24</a:t>
            </a:fld>
            <a:endParaRPr lang="en-US"/>
          </a:p>
        </p:txBody>
      </p:sp>
    </p:spTree>
    <p:extLst>
      <p:ext uri="{BB962C8B-B14F-4D97-AF65-F5344CB8AC3E}">
        <p14:creationId xmlns:p14="http://schemas.microsoft.com/office/powerpoint/2010/main" val="1743288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Method for identifying schemas: corpus. [Picture of </a:t>
            </a:r>
            <a:r>
              <a:rPr lang="en-US" sz="1200" kern="1200" dirty="0" err="1">
                <a:solidFill>
                  <a:schemeClr val="tx1"/>
                </a:solidFill>
                <a:effectLst/>
                <a:latin typeface="+mn-lt"/>
                <a:ea typeface="+mn-ea"/>
                <a:cs typeface="+mn-cs"/>
              </a:rPr>
              <a:t>reddit</a:t>
            </a:r>
            <a:r>
              <a:rPr lang="en-US" sz="1200" kern="1200" dirty="0">
                <a:solidFill>
                  <a:schemeClr val="tx1"/>
                </a:solidFill>
                <a:effectLst/>
                <a:latin typeface="+mn-lt"/>
                <a:ea typeface="+mn-ea"/>
                <a:cs typeface="+mn-cs"/>
              </a:rPr>
              <a:t> corpus] What you really want is not to have to specify schemas by hand, but to be able to learn them from data. The key innovation is that the presence of large, diverse social media corpora is making possible something like a large-scale snapshot of people’s everyday cognition. We capitalized on this to take an extremely large database of everyday cognition – 1 month of posts on the social media website Reddit – and learn the most common schemas. Because there are more than 100,000 discourse communities on Reddit, our hope is that a model asked to learn only a few hundred schemas should learn the broadly shared topics that cross communities, not the topics of the communities themselves.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25</a:t>
            </a:fld>
            <a:endParaRPr lang="en-US"/>
          </a:p>
        </p:txBody>
      </p:sp>
    </p:spTree>
    <p:extLst>
      <p:ext uri="{BB962C8B-B14F-4D97-AF65-F5344CB8AC3E}">
        <p14:creationId xmlns:p14="http://schemas.microsoft.com/office/powerpoint/2010/main" val="119219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Method for identifying schemas: model [Picture of LDA model]. What you really want is to be able to learn common human schemas, rather than specify a few in advance and build up a database that way. This requires a learning model. The model should have a few characteristics. It should learn high-level, semantically coherent packets of information. And these packets should be broadly shared across people and probably consistent over time. The method we used – LDA --- meets these criteria. There are also prior data showing it matches a number of features of humans schemas, what has been missing is letting it loose on a large and general enough corpus to claim you have learned the human schemas.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26</a:t>
            </a:fld>
            <a:endParaRPr lang="en-US"/>
          </a:p>
        </p:txBody>
      </p:sp>
    </p:spTree>
    <p:extLst>
      <p:ext uri="{BB962C8B-B14F-4D97-AF65-F5344CB8AC3E}">
        <p14:creationId xmlns:p14="http://schemas.microsoft.com/office/powerpoint/2010/main" val="3305257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Evaluation of topic model: semantic coherence. The first assumption is that the topic model is learning semantically coherent (and hopefully diverse) packets of information. We can test this assumption in two ways: by looking at the topics  (and asking how semantically coherent they are) and by asking people to rate the topics. Here are some </a:t>
            </a:r>
            <a:r>
              <a:rPr lang="en-US" sz="1200" kern="1200" dirty="0" err="1">
                <a:solidFill>
                  <a:schemeClr val="tx1"/>
                </a:solidFill>
                <a:effectLst/>
                <a:latin typeface="+mn-lt"/>
                <a:ea typeface="+mn-ea"/>
                <a:cs typeface="+mn-cs"/>
              </a:rPr>
              <a:t>fo</a:t>
            </a:r>
            <a:r>
              <a:rPr lang="en-US" sz="1200" kern="1200" dirty="0">
                <a:solidFill>
                  <a:schemeClr val="tx1"/>
                </a:solidFill>
                <a:effectLst/>
                <a:latin typeface="+mn-lt"/>
                <a:ea typeface="+mn-ea"/>
                <a:cs typeface="+mn-cs"/>
              </a:rPr>
              <a:t> the topics learned [figure of topics]. And we asked people to rate the semantic coherence of these topics, compared to topics from a semantically ablated model, and the humans rated them as more coherent.</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27</a:t>
            </a:fld>
            <a:endParaRPr lang="en-US"/>
          </a:p>
        </p:txBody>
      </p:sp>
    </p:spTree>
    <p:extLst>
      <p:ext uri="{BB962C8B-B14F-4D97-AF65-F5344CB8AC3E}">
        <p14:creationId xmlns:p14="http://schemas.microsoft.com/office/powerpoint/2010/main" val="2867670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Evaluation of topic model: semantic coherence. The first assumption is that the topic model is learning semantically coherent (and hopefully diverse) packets of information. We can test this assumption in two ways: by looking at the topics  (and asking how semantically coherent they are) and by asking people to rate the topics. Here are some </a:t>
            </a:r>
            <a:r>
              <a:rPr lang="en-US" sz="1200" kern="1200" dirty="0" err="1">
                <a:solidFill>
                  <a:schemeClr val="tx1"/>
                </a:solidFill>
                <a:effectLst/>
                <a:latin typeface="+mn-lt"/>
                <a:ea typeface="+mn-ea"/>
                <a:cs typeface="+mn-cs"/>
              </a:rPr>
              <a:t>fo</a:t>
            </a:r>
            <a:r>
              <a:rPr lang="en-US" sz="1200" kern="1200" dirty="0">
                <a:solidFill>
                  <a:schemeClr val="tx1"/>
                </a:solidFill>
                <a:effectLst/>
                <a:latin typeface="+mn-lt"/>
                <a:ea typeface="+mn-ea"/>
                <a:cs typeface="+mn-cs"/>
              </a:rPr>
              <a:t> the topics learned [figure of topics]. And we asked people to rate the semantic coherence of these topics, compared to topics from a semantically ablated model, and the humans rated them as more coherent.</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28</a:t>
            </a:fld>
            <a:endParaRPr lang="en-US"/>
          </a:p>
        </p:txBody>
      </p:sp>
    </p:spTree>
    <p:extLst>
      <p:ext uri="{BB962C8B-B14F-4D97-AF65-F5344CB8AC3E}">
        <p14:creationId xmlns:p14="http://schemas.microsoft.com/office/powerpoint/2010/main" val="2773735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Method for identifying schemas: detecting application of schemas [Picture of NN procedure]. Finally, you don’t want to detect that thoughts incidentally conformed to a schema, but rather that the schema was really applied in the situation. The best way to do this is to capitalize on a broadly shared process that schemas are thought to do: to fill in missing information in a situation. We can capitalize on this property in a model by teaching a model to do this, using only the schemas that people have just revealed. It being more successful in predicting the held-out words thus suggests a use of the schemas to fill in missing information. Thus, we can operationalize schema usage as: a NN can use the schemas you just revealed to predict what you are about to write.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30</a:t>
            </a:fld>
            <a:endParaRPr lang="en-US"/>
          </a:p>
        </p:txBody>
      </p:sp>
    </p:spTree>
    <p:extLst>
      <p:ext uri="{BB962C8B-B14F-4D97-AF65-F5344CB8AC3E}">
        <p14:creationId xmlns:p14="http://schemas.microsoft.com/office/powerpoint/2010/main" val="573708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Evaluation of topic model: filling-in procedure. We plan to identify schema usage by the ability of a model to use the topics to fill in information, predicting the words that people wrote next. But before we compare this for past, present, future, we have to show that this prediction is possible. We test it by comparing the ability of the topics to predict missing words compared to semantically ablated topics, in which case the model can learn to predict sensible base rates but gets no information from the topics. We found better prediction using the topics.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31</a:t>
            </a:fld>
            <a:endParaRPr lang="en-US"/>
          </a:p>
        </p:txBody>
      </p:sp>
    </p:spTree>
    <p:extLst>
      <p:ext uri="{BB962C8B-B14F-4D97-AF65-F5344CB8AC3E}">
        <p14:creationId xmlns:p14="http://schemas.microsoft.com/office/powerpoint/2010/main" val="357461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recent proposal, and there’s a few types</a:t>
            </a:r>
            <a:r>
              <a:rPr lang="en-US" baseline="0" dirty="0"/>
              <a:t> of evidence for it:</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a:t>
            </a:fld>
            <a:endParaRPr lang="en-US"/>
          </a:p>
        </p:txBody>
      </p:sp>
    </p:spTree>
    <p:extLst>
      <p:ext uri="{BB962C8B-B14F-4D97-AF65-F5344CB8AC3E}">
        <p14:creationId xmlns:p14="http://schemas.microsoft.com/office/powerpoint/2010/main" val="1160197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Schema usage in past, present, and future thoughts. Having established that we can identify schema usage, we can break down the schema usage identified by the model by whether the sentence being predicted refers to the past, present, and future, where again the main prediction is that the model will be better (find more schemas) for sentences involving mental time travel. That’s what we found. </a:t>
            </a:r>
          </a:p>
        </p:txBody>
      </p:sp>
      <p:sp>
        <p:nvSpPr>
          <p:cNvPr id="4" name="Slide Number Placeholder 3"/>
          <p:cNvSpPr>
            <a:spLocks noGrp="1"/>
          </p:cNvSpPr>
          <p:nvPr>
            <p:ph type="sldNum" sz="quarter" idx="10"/>
          </p:nvPr>
        </p:nvSpPr>
        <p:spPr/>
        <p:txBody>
          <a:bodyPr/>
          <a:lstStyle/>
          <a:p>
            <a:fld id="{9BA56869-01BC-4969-A532-EB0FE75B3932}" type="slidenum">
              <a:rPr lang="en-US" smtClean="0"/>
              <a:t>32</a:t>
            </a:fld>
            <a:endParaRPr lang="en-US"/>
          </a:p>
        </p:txBody>
      </p:sp>
    </p:spTree>
    <p:extLst>
      <p:ext uri="{BB962C8B-B14F-4D97-AF65-F5344CB8AC3E}">
        <p14:creationId xmlns:p14="http://schemas.microsoft.com/office/powerpoint/2010/main" val="1033092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Schema usage in past, present, and future thoughts. Having established that we can identify schema usage, we can break down the schema usage identified by the model by whether the sentence being predicted refers to the past, present, and future, where again the main prediction is that the model will be better (find more schemas) for sentences involving mental time travel. That’s what we found.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33</a:t>
            </a:fld>
            <a:endParaRPr lang="en-US"/>
          </a:p>
        </p:txBody>
      </p:sp>
    </p:spTree>
    <p:extLst>
      <p:ext uri="{BB962C8B-B14F-4D97-AF65-F5344CB8AC3E}">
        <p14:creationId xmlns:p14="http://schemas.microsoft.com/office/powerpoint/2010/main" val="973137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Schema usage in past, present, and future thoughts. Having established that we can identify schema usage, we can break down the schema usage identified by the model by whether the sentence being predicted refers to the past, present, and future, where again the main prediction is that the model will be better (find more schemas) for sentences involving mental time travel. That’s what we found.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34</a:t>
            </a:fld>
            <a:endParaRPr lang="en-US"/>
          </a:p>
        </p:txBody>
      </p:sp>
    </p:spTree>
    <p:extLst>
      <p:ext uri="{BB962C8B-B14F-4D97-AF65-F5344CB8AC3E}">
        <p14:creationId xmlns:p14="http://schemas.microsoft.com/office/powerpoint/2010/main" val="234801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finding is that schema usage may be uniquely associated with mental time travel, compared to thoughts about the present. This suggests that past and future thinking may share common cognitive processes but that schema usage, not episodic processing, may be the key shared process.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also think we’ve made a methodological contribution, in extracting a large-scale model of people’s everyday schemas. There’s been some existing evidence that these models may extract something like a schema, but the innovation was to unleash this model on a large slice of the human conceptual system with the aim of learning about the whole system. We applied this to future thinking, but the application can be as broad as you want (cross-cultural? References that violate/don’t conform to schemas?). Note finally that this model meets a lot of characteristics of schemas, but it does have some limitations, chief among them is that the model is not hierarchical (although it could be extended in this way).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did find (unexpectedly) that schemas were even more involved in thoughts about the future than the past. And we’re not the only ones to find this. This is in some of Maureen Irish’s patient data, and, there’s data that the hippocampus may be more active for future than past thinking. Any interpretation is utterly speculative, but here’s one possibility: if you break past and future thoughts into construction (access) vs. elaboration, the construction phase may require more schemas for F &gt; P, due to the fact that there’s no memory trace that I can access.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35</a:t>
            </a:fld>
            <a:endParaRPr lang="en-US"/>
          </a:p>
        </p:txBody>
      </p:sp>
    </p:spTree>
    <p:extLst>
      <p:ext uri="{BB962C8B-B14F-4D97-AF65-F5344CB8AC3E}">
        <p14:creationId xmlns:p14="http://schemas.microsoft.com/office/powerpoint/2010/main" val="552596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Motivation: All of the previous studies have been based on people’s naturally occurring thoughts about time. We think this has a key advantage: these thoughts are unprompted, thus, similarity can’t be induced by prompting. But, temporal thoughts are typically studied in the lab – and so we can ask (in a limited way) whether we would get similar results using these lab-based methods.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36</a:t>
            </a:fld>
            <a:endParaRPr lang="en-US"/>
          </a:p>
        </p:txBody>
      </p:sp>
    </p:spTree>
    <p:extLst>
      <p:ext uri="{BB962C8B-B14F-4D97-AF65-F5344CB8AC3E}">
        <p14:creationId xmlns:p14="http://schemas.microsoft.com/office/powerpoint/2010/main" val="724398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Approach: [Figure of </a:t>
            </a:r>
            <a:r>
              <a:rPr lang="en-US" sz="1200" kern="1200" dirty="0" err="1">
                <a:solidFill>
                  <a:schemeClr val="tx1"/>
                </a:solidFill>
                <a:effectLst/>
                <a:latin typeface="+mn-lt"/>
                <a:ea typeface="+mn-ea"/>
                <a:cs typeface="+mn-cs"/>
              </a:rPr>
              <a:t>crovitz</a:t>
            </a:r>
            <a:r>
              <a:rPr lang="en-US" sz="1200" kern="1200" dirty="0">
                <a:solidFill>
                  <a:schemeClr val="tx1"/>
                </a:solidFill>
                <a:effectLst/>
                <a:latin typeface="+mn-lt"/>
                <a:ea typeface="+mn-ea"/>
                <a:cs typeface="+mn-cs"/>
              </a:rPr>
              <a:t> task]. We used a standard task, the Future </a:t>
            </a:r>
            <a:r>
              <a:rPr lang="en-US" sz="1200" kern="1200" dirty="0" err="1">
                <a:solidFill>
                  <a:schemeClr val="tx1"/>
                </a:solidFill>
                <a:effectLst/>
                <a:latin typeface="+mn-lt"/>
                <a:ea typeface="+mn-ea"/>
                <a:cs typeface="+mn-cs"/>
              </a:rPr>
              <a:t>Crovitz</a:t>
            </a:r>
            <a:r>
              <a:rPr lang="en-US" sz="1200" kern="1200" dirty="0">
                <a:solidFill>
                  <a:schemeClr val="tx1"/>
                </a:solidFill>
                <a:effectLst/>
                <a:latin typeface="+mn-lt"/>
                <a:ea typeface="+mn-ea"/>
                <a:cs typeface="+mn-cs"/>
              </a:rPr>
              <a:t> task, to cue people to generate past and future events. We then applied all of the measures I just showed you – chief among them the ability to extract episodic and schematic processes – to measure linguistic indicators of these processes in people’s thoughts. The only note is that the text generated was not very long, so, for the purpose of extracting schemas we used the cue word.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37</a:t>
            </a:fld>
            <a:endParaRPr lang="en-US"/>
          </a:p>
        </p:txBody>
      </p:sp>
    </p:spTree>
    <p:extLst>
      <p:ext uri="{BB962C8B-B14F-4D97-AF65-F5344CB8AC3E}">
        <p14:creationId xmlns:p14="http://schemas.microsoft.com/office/powerpoint/2010/main" val="3145135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for episodic language. We found (the same as in the naturally occurring thoughts) that thoughts about the past used more episodic language than thoughts about the future (sig. for 2/3 measures). This suggests, again, the episodic processing is not the shared process.</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39</a:t>
            </a:fld>
            <a:endParaRPr lang="en-US"/>
          </a:p>
        </p:txBody>
      </p:sp>
    </p:spTree>
    <p:extLst>
      <p:ext uri="{BB962C8B-B14F-4D97-AF65-F5344CB8AC3E}">
        <p14:creationId xmlns:p14="http://schemas.microsoft.com/office/powerpoint/2010/main" val="178628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for schema usage. We found (The same as in naturally occurring thoughts) that thoughts about the future used more schemas than thoughts about the past.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41</a:t>
            </a:fld>
            <a:endParaRPr lang="en-US"/>
          </a:p>
        </p:txBody>
      </p:sp>
    </p:spTree>
    <p:extLst>
      <p:ext uri="{BB962C8B-B14F-4D97-AF65-F5344CB8AC3E}">
        <p14:creationId xmlns:p14="http://schemas.microsoft.com/office/powerpoint/2010/main" val="906093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Evaluation of topic model: semantic coherence. The first assumption is that the topic model is learning semantically coherent (and hopefully diverse) packets of inform </a:t>
            </a:r>
            <a:r>
              <a:rPr lang="en-US" sz="1200" kern="1200" dirty="0" err="1">
                <a:solidFill>
                  <a:schemeClr val="tx1"/>
                </a:solidFill>
                <a:effectLst/>
                <a:latin typeface="+mn-lt"/>
                <a:ea typeface="+mn-ea"/>
                <a:cs typeface="+mn-cs"/>
              </a:rPr>
              <a:t>ation</a:t>
            </a:r>
            <a:r>
              <a:rPr lang="en-US" sz="1200" kern="1200" dirty="0">
                <a:solidFill>
                  <a:schemeClr val="tx1"/>
                </a:solidFill>
                <a:effectLst/>
                <a:latin typeface="+mn-lt"/>
                <a:ea typeface="+mn-ea"/>
                <a:cs typeface="+mn-cs"/>
              </a:rPr>
              <a:t>. We can test this assumption in two ways: by looking at the topics  (and asking how semantically coherent they are) and by asking people to rate the topics. Here are some </a:t>
            </a:r>
            <a:r>
              <a:rPr lang="en-US" sz="1200" kern="1200" dirty="0" err="1">
                <a:solidFill>
                  <a:schemeClr val="tx1"/>
                </a:solidFill>
                <a:effectLst/>
                <a:latin typeface="+mn-lt"/>
                <a:ea typeface="+mn-ea"/>
                <a:cs typeface="+mn-cs"/>
              </a:rPr>
              <a:t>fo</a:t>
            </a:r>
            <a:r>
              <a:rPr lang="en-US" sz="1200" kern="1200" dirty="0">
                <a:solidFill>
                  <a:schemeClr val="tx1"/>
                </a:solidFill>
                <a:effectLst/>
                <a:latin typeface="+mn-lt"/>
                <a:ea typeface="+mn-ea"/>
                <a:cs typeface="+mn-cs"/>
              </a:rPr>
              <a:t> the topics learned [figure of topics]. And we asked people to rate the semantic coherence of these topics, compared to topics from a semantically ablated model, and the humans rated them as more coherent.</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42</a:t>
            </a:fld>
            <a:endParaRPr lang="en-US"/>
          </a:p>
        </p:txBody>
      </p:sp>
    </p:spTree>
    <p:extLst>
      <p:ext uri="{BB962C8B-B14F-4D97-AF65-F5344CB8AC3E}">
        <p14:creationId xmlns:p14="http://schemas.microsoft.com/office/powerpoint/2010/main" val="2323010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Discussion: These results suggest that our results are not unique to naturally occurring temporal thoughts – but that temporal thinking in general may involve a use of schemas.</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43</a:t>
            </a:fld>
            <a:endParaRPr lang="en-US"/>
          </a:p>
        </p:txBody>
      </p:sp>
    </p:spTree>
    <p:extLst>
      <p:ext uri="{BB962C8B-B14F-4D97-AF65-F5344CB8AC3E}">
        <p14:creationId xmlns:p14="http://schemas.microsoft.com/office/powerpoint/2010/main" val="144824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strongest evidence</a:t>
            </a:r>
            <a:r>
              <a:rPr lang="en-US" baseline="0" dirty="0"/>
              <a:t> comes from cognitive neuroscience. When people are in an FMRI scanner while they remember the past or imagine the future, common neural areas are activated. Specifically in the default network. This is very robust across individual studies and across meta-analyses.</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4</a:t>
            </a:fld>
            <a:endParaRPr lang="en-US"/>
          </a:p>
        </p:txBody>
      </p:sp>
    </p:spTree>
    <p:extLst>
      <p:ext uri="{BB962C8B-B14F-4D97-AF65-F5344CB8AC3E}">
        <p14:creationId xmlns:p14="http://schemas.microsoft.com/office/powerpoint/2010/main" val="369935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Summary: We asked whether past and future thinking share a common cognitive process. We did this by studying millions of naturally occurring thoughts about time, and extracting linguistic indicators of the cognitive processes that people used to generate those thoughts.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main finding is that past and future thinking do share common processes but that the use of schemas, not the use of episodic processes, is the key shared process.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44</a:t>
            </a:fld>
            <a:endParaRPr lang="en-US"/>
          </a:p>
        </p:txBody>
      </p:sp>
    </p:spTree>
    <p:extLst>
      <p:ext uri="{BB962C8B-B14F-4D97-AF65-F5344CB8AC3E}">
        <p14:creationId xmlns:p14="http://schemas.microsoft.com/office/powerpoint/2010/main" val="198289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a:t>
            </a:r>
            <a:r>
              <a:rPr lang="en-US" baseline="0" dirty="0"/>
              <a:t> suggestive evidence from patients with episodic memory deficits. The idea was that these patients had deficits to the LIVED past (what did you do yesterday?) and LIVED future (what will you do tomorrow?) but preserved KNOWN future (what will be an important world issue in 10 years)? This suggested (1) common processing and that (2) episodic memory was the cognitive process. </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5</a:t>
            </a:fld>
            <a:endParaRPr lang="en-US"/>
          </a:p>
        </p:txBody>
      </p:sp>
    </p:spTree>
    <p:extLst>
      <p:ext uri="{BB962C8B-B14F-4D97-AF65-F5344CB8AC3E}">
        <p14:creationId xmlns:p14="http://schemas.microsoft.com/office/powerpoint/2010/main" val="191293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recent proposal, and there’s a few types</a:t>
            </a:r>
            <a:r>
              <a:rPr lang="en-US" baseline="0" dirty="0"/>
              <a:t> of evidence for it:</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6</a:t>
            </a:fld>
            <a:endParaRPr lang="en-US"/>
          </a:p>
        </p:txBody>
      </p:sp>
    </p:spTree>
    <p:extLst>
      <p:ext uri="{BB962C8B-B14F-4D97-AF65-F5344CB8AC3E}">
        <p14:creationId xmlns:p14="http://schemas.microsoft.com/office/powerpoint/2010/main" val="672047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is evidence for common processes for past and future thinking, there are a</a:t>
            </a:r>
            <a:r>
              <a:rPr lang="en-US" baseline="0" dirty="0"/>
              <a:t> few issues.</a:t>
            </a:r>
          </a:p>
          <a:p>
            <a:endParaRPr lang="en-US" baseline="0" dirty="0"/>
          </a:p>
          <a:p>
            <a:r>
              <a:rPr lang="en-US" baseline="0" dirty="0"/>
              <a:t>The main issue is a failure to establish uniqueness to past and future thinking, which is a logical necessity. When a few studies have tried to establish this uniqueness, it’s not clear they have been successful; here, with respect to internal details (e.g. episodic processing) for past and future compared to simply describing a picture.</a:t>
            </a:r>
          </a:p>
          <a:p>
            <a:endParaRPr lang="en-US" baseline="0" dirty="0"/>
          </a:p>
          <a:p>
            <a:r>
              <a:rPr lang="en-US" baseline="0" dirty="0"/>
              <a:t>The other issue is that a lot of episodic patients with memory deficits actually can thinking about the future; here I’m showing normal future decision-making in a patient, and there is also a patient who scores as future-oriented on a time perspective survey. Again this suggests at least that episodic processing may not be the common process. </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8</a:t>
            </a:fld>
            <a:endParaRPr lang="en-US"/>
          </a:p>
        </p:txBody>
      </p:sp>
    </p:spTree>
    <p:extLst>
      <p:ext uri="{BB962C8B-B14F-4D97-AF65-F5344CB8AC3E}">
        <p14:creationId xmlns:p14="http://schemas.microsoft.com/office/powerpoint/2010/main" val="352693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dissertation I offer a new proposal: that past and future thinking may involve shared processes, but NOT the use of EFT. Rather the use of schemas. Schemas are known to be important for PT and intuitively (but little empirical data) should be important for FT. </a:t>
            </a:r>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9</a:t>
            </a:fld>
            <a:endParaRPr lang="en-US"/>
          </a:p>
        </p:txBody>
      </p:sp>
    </p:spTree>
    <p:extLst>
      <p:ext uri="{BB962C8B-B14F-4D97-AF65-F5344CB8AC3E}">
        <p14:creationId xmlns:p14="http://schemas.microsoft.com/office/powerpoint/2010/main" val="556485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I’ll test this proposal by: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Test for uniqueness to mental time travel (P, F) compared to probably the strongest possible control: talk about the present.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Study natural, unprompted talk about time. Why </a:t>
            </a:r>
            <a:r>
              <a:rPr lang="en-US" sz="1200" kern="1200" dirty="0" err="1">
                <a:solidFill>
                  <a:schemeClr val="tx1"/>
                </a:solidFill>
                <a:effectLst/>
                <a:latin typeface="+mn-lt"/>
                <a:ea typeface="+mn-ea"/>
                <a:cs typeface="+mn-cs"/>
              </a:rPr>
              <a:t>umprompted</a:t>
            </a:r>
            <a:r>
              <a:rPr lang="en-US" sz="1200" kern="1200" dirty="0">
                <a:solidFill>
                  <a:schemeClr val="tx1"/>
                </a:solidFill>
                <a:effectLst/>
                <a:latin typeface="+mn-lt"/>
                <a:ea typeface="+mn-ea"/>
                <a:cs typeface="+mn-cs"/>
              </a:rPr>
              <a:t>? Well it’s possible the prompts can induce the very similarities we’re trying to study; certainly the strongest evidence for similarity would come if it’s unprompted. I develop NLP and ML techniques to extract &gt;5 million natural thoughts about time.</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BA56869-01BC-4969-A532-EB0FE75B3932}" type="slidenum">
              <a:rPr lang="en-US" smtClean="0"/>
              <a:t>10</a:t>
            </a:fld>
            <a:endParaRPr lang="en-US"/>
          </a:p>
        </p:txBody>
      </p:sp>
    </p:spTree>
    <p:extLst>
      <p:ext uri="{BB962C8B-B14F-4D97-AF65-F5344CB8AC3E}">
        <p14:creationId xmlns:p14="http://schemas.microsoft.com/office/powerpoint/2010/main" val="1011092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995C70-2E08-40A5-8798-CF32D52DEC5E}"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303199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95C70-2E08-40A5-8798-CF32D52DEC5E}"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3860256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95C70-2E08-40A5-8798-CF32D52DEC5E}"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135650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995C70-2E08-40A5-8798-CF32D52DEC5E}"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112390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995C70-2E08-40A5-8798-CF32D52DEC5E}"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3671810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995C70-2E08-40A5-8798-CF32D52DEC5E}"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3499066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995C70-2E08-40A5-8798-CF32D52DEC5E}" type="datetimeFigureOut">
              <a:rPr lang="en-US" smtClean="0"/>
              <a:t>10/20/2019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13076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995C70-2E08-40A5-8798-CF32D52DEC5E}" type="datetimeFigureOut">
              <a:rPr lang="en-US" smtClean="0"/>
              <a:t>10/20/2019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194822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95C70-2E08-40A5-8798-CF32D52DEC5E}" type="datetimeFigureOut">
              <a:rPr lang="en-US" smtClean="0"/>
              <a:t>10/20/2019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2860351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995C70-2E08-40A5-8798-CF32D52DEC5E}"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352218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995C70-2E08-40A5-8798-CF32D52DEC5E}"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8B0FB-63BD-4621-8639-795F4A2CC7E1}" type="slidenum">
              <a:rPr lang="en-US" smtClean="0"/>
              <a:t>‹#›</a:t>
            </a:fld>
            <a:endParaRPr lang="en-US"/>
          </a:p>
        </p:txBody>
      </p:sp>
    </p:spTree>
    <p:extLst>
      <p:ext uri="{BB962C8B-B14F-4D97-AF65-F5344CB8AC3E}">
        <p14:creationId xmlns:p14="http://schemas.microsoft.com/office/powerpoint/2010/main" val="2206957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995C70-2E08-40A5-8798-CF32D52DEC5E}" type="datetimeFigureOut">
              <a:rPr lang="en-US" smtClean="0"/>
              <a:t>10/20/2019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F8B0FB-63BD-4621-8639-795F4A2CC7E1}" type="slidenum">
              <a:rPr lang="en-US" smtClean="0"/>
              <a:t>‹#›</a:t>
            </a:fld>
            <a:endParaRPr lang="en-US"/>
          </a:p>
        </p:txBody>
      </p:sp>
    </p:spTree>
    <p:extLst>
      <p:ext uri="{BB962C8B-B14F-4D97-AF65-F5344CB8AC3E}">
        <p14:creationId xmlns:p14="http://schemas.microsoft.com/office/powerpoint/2010/main" val="376353035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hart" Target="../charts/char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75F8-EB70-4128-875A-AE23C265485F}"/>
              </a:ext>
            </a:extLst>
          </p:cNvPr>
          <p:cNvSpPr>
            <a:spLocks noGrp="1"/>
          </p:cNvSpPr>
          <p:nvPr>
            <p:ph type="ctrTitle"/>
          </p:nvPr>
        </p:nvSpPr>
        <p:spPr>
          <a:xfrm>
            <a:off x="1096645" y="901700"/>
            <a:ext cx="9947910" cy="3536950"/>
          </a:xfrm>
          <a:noFill/>
        </p:spPr>
        <p:txBody>
          <a:bodyPr>
            <a:noAutofit/>
          </a:bodyPr>
          <a:lstStyle/>
          <a:p>
            <a:r>
              <a:rPr lang="en-US" b="1" dirty="0">
                <a:solidFill>
                  <a:schemeClr val="accent4"/>
                </a:solidFill>
                <a:latin typeface="Arial" panose="020B0604020202020204" pitchFamily="34" charset="0"/>
                <a:cs typeface="Arial" panose="020B0604020202020204" pitchFamily="34" charset="0"/>
              </a:rPr>
              <a:t>5 Million Thoughts about the Past and Future Reveal Shared Reliance </a:t>
            </a:r>
            <a:br>
              <a:rPr lang="en-US" b="1" dirty="0">
                <a:solidFill>
                  <a:schemeClr val="accent4"/>
                </a:solidFill>
                <a:latin typeface="Arial" panose="020B0604020202020204" pitchFamily="34" charset="0"/>
                <a:cs typeface="Arial" panose="020B0604020202020204" pitchFamily="34" charset="0"/>
              </a:rPr>
            </a:br>
            <a:r>
              <a:rPr lang="en-US" b="1" dirty="0">
                <a:solidFill>
                  <a:schemeClr val="accent4"/>
                </a:solidFill>
                <a:latin typeface="Arial" panose="020B0604020202020204" pitchFamily="34" charset="0"/>
                <a:cs typeface="Arial" panose="020B0604020202020204" pitchFamily="34" charset="0"/>
              </a:rPr>
              <a:t>on Schemas</a:t>
            </a:r>
          </a:p>
        </p:txBody>
      </p:sp>
      <p:sp>
        <p:nvSpPr>
          <p:cNvPr id="3" name="Subtitle 2">
            <a:extLst>
              <a:ext uri="{FF2B5EF4-FFF2-40B4-BE49-F238E27FC236}">
                <a16:creationId xmlns:a16="http://schemas.microsoft.com/office/drawing/2014/main" id="{9327CADA-B6E9-4183-B899-7DC3A4AE5F23}"/>
              </a:ext>
            </a:extLst>
          </p:cNvPr>
          <p:cNvSpPr>
            <a:spLocks noGrp="1"/>
          </p:cNvSpPr>
          <p:nvPr>
            <p:ph type="subTitle" idx="1"/>
          </p:nvPr>
        </p:nvSpPr>
        <p:spPr>
          <a:xfrm>
            <a:off x="1397000" y="5037138"/>
            <a:ext cx="9144000" cy="1655762"/>
          </a:xfrm>
        </p:spPr>
        <p:txBody>
          <a:bodyPr>
            <a:normAutofit/>
          </a:bodyPr>
          <a:lstStyle/>
          <a:p>
            <a:r>
              <a:rPr lang="en-US" sz="4000" dirty="0">
                <a:latin typeface="Arial" panose="020B0604020202020204" pitchFamily="34" charset="0"/>
                <a:cs typeface="Arial" panose="020B0604020202020204" pitchFamily="34" charset="0"/>
              </a:rPr>
              <a:t>Robert Thorstad</a:t>
            </a:r>
          </a:p>
        </p:txBody>
      </p:sp>
    </p:spTree>
    <p:extLst>
      <p:ext uri="{BB962C8B-B14F-4D97-AF65-F5344CB8AC3E}">
        <p14:creationId xmlns:p14="http://schemas.microsoft.com/office/powerpoint/2010/main" val="1690738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A4367A9-E81E-4585-B6AF-491ED3271060}"/>
              </a:ext>
            </a:extLst>
          </p:cNvPr>
          <p:cNvSpPr txBox="1">
            <a:spLocks/>
          </p:cNvSpPr>
          <p:nvPr/>
        </p:nvSpPr>
        <p:spPr>
          <a:xfrm>
            <a:off x="639400" y="4309714"/>
            <a:ext cx="11014856"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Test for </a:t>
            </a:r>
            <a:r>
              <a:rPr lang="en-US" sz="4000" b="1" dirty="0">
                <a:solidFill>
                  <a:schemeClr val="accent4"/>
                </a:solidFill>
                <a:latin typeface="Arial" panose="020B0604020202020204" pitchFamily="34" charset="0"/>
                <a:cs typeface="Arial" panose="020B0604020202020204" pitchFamily="34" charset="0"/>
              </a:rPr>
              <a:t>uniqueness</a:t>
            </a:r>
            <a:r>
              <a:rPr lang="en-US" sz="4000" b="1" dirty="0">
                <a:latin typeface="Arial" panose="020B0604020202020204" pitchFamily="34" charset="0"/>
                <a:cs typeface="Arial" panose="020B0604020202020204" pitchFamily="34" charset="0"/>
              </a:rPr>
              <a:t> to mental time travel</a:t>
            </a:r>
          </a:p>
        </p:txBody>
      </p:sp>
      <p:sp>
        <p:nvSpPr>
          <p:cNvPr id="11" name="Title 1">
            <a:extLst>
              <a:ext uri="{FF2B5EF4-FFF2-40B4-BE49-F238E27FC236}">
                <a16:creationId xmlns:a16="http://schemas.microsoft.com/office/drawing/2014/main" id="{DA41F2DC-F407-49C4-BD52-A7A7E416213D}"/>
              </a:ext>
            </a:extLst>
          </p:cNvPr>
          <p:cNvSpPr txBox="1">
            <a:spLocks/>
          </p:cNvSpPr>
          <p:nvPr/>
        </p:nvSpPr>
        <p:spPr>
          <a:xfrm>
            <a:off x="273834" y="1728168"/>
            <a:ext cx="11745987"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Study </a:t>
            </a:r>
            <a:r>
              <a:rPr lang="en-US" sz="4000" b="1" dirty="0">
                <a:solidFill>
                  <a:schemeClr val="accent4"/>
                </a:solidFill>
                <a:latin typeface="Arial" panose="020B0604020202020204" pitchFamily="34" charset="0"/>
                <a:cs typeface="Arial" panose="020B0604020202020204" pitchFamily="34" charset="0"/>
              </a:rPr>
              <a:t>natural, unprompted </a:t>
            </a:r>
            <a:r>
              <a:rPr lang="en-US" sz="4000" b="1" dirty="0">
                <a:latin typeface="Arial" panose="020B0604020202020204" pitchFamily="34" charset="0"/>
                <a:cs typeface="Arial" panose="020B0604020202020204" pitchFamily="34" charset="0"/>
              </a:rPr>
              <a:t>temporal thoughts</a:t>
            </a:r>
          </a:p>
        </p:txBody>
      </p:sp>
      <p:sp>
        <p:nvSpPr>
          <p:cNvPr id="13" name="Title 1">
            <a:extLst>
              <a:ext uri="{FF2B5EF4-FFF2-40B4-BE49-F238E27FC236}">
                <a16:creationId xmlns:a16="http://schemas.microsoft.com/office/drawing/2014/main" id="{F4541D96-3802-41AF-879F-FF22343508D9}"/>
              </a:ext>
            </a:extLst>
          </p:cNvPr>
          <p:cNvSpPr txBox="1">
            <a:spLocks/>
          </p:cNvSpPr>
          <p:nvPr/>
        </p:nvSpPr>
        <p:spPr>
          <a:xfrm>
            <a:off x="1882219" y="5657796"/>
            <a:ext cx="9080700" cy="76865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Present</a:t>
            </a:r>
            <a:r>
              <a:rPr lang="en-US" sz="4000" dirty="0">
                <a:latin typeface="Arial" panose="020B0604020202020204" pitchFamily="34" charset="0"/>
                <a:cs typeface="Arial" panose="020B0604020202020204" pitchFamily="34" charset="0"/>
              </a:rPr>
              <a:t> = Time Travel – Travel</a:t>
            </a:r>
          </a:p>
        </p:txBody>
      </p:sp>
      <p:sp>
        <p:nvSpPr>
          <p:cNvPr id="2" name="Rectangle 1">
            <a:extLst>
              <a:ext uri="{FF2B5EF4-FFF2-40B4-BE49-F238E27FC236}">
                <a16:creationId xmlns:a16="http://schemas.microsoft.com/office/drawing/2014/main" id="{37B55168-BA9D-4158-AF82-F17CF5164930}"/>
              </a:ext>
            </a:extLst>
          </p:cNvPr>
          <p:cNvSpPr/>
          <p:nvPr/>
        </p:nvSpPr>
        <p:spPr>
          <a:xfrm>
            <a:off x="2809940" y="5581379"/>
            <a:ext cx="7225259" cy="768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A4367A9-E81E-4585-B6AF-491ED3271060}"/>
              </a:ext>
            </a:extLst>
          </p:cNvPr>
          <p:cNvSpPr txBox="1">
            <a:spLocks/>
          </p:cNvSpPr>
          <p:nvPr/>
        </p:nvSpPr>
        <p:spPr>
          <a:xfrm>
            <a:off x="704715" y="3490019"/>
            <a:ext cx="11014856"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2</a:t>
            </a:r>
          </a:p>
        </p:txBody>
      </p:sp>
      <p:sp>
        <p:nvSpPr>
          <p:cNvPr id="12" name="Title 1">
            <a:extLst>
              <a:ext uri="{FF2B5EF4-FFF2-40B4-BE49-F238E27FC236}">
                <a16:creationId xmlns:a16="http://schemas.microsoft.com/office/drawing/2014/main" id="{5A4367A9-E81E-4585-B6AF-491ED3271060}"/>
              </a:ext>
            </a:extLst>
          </p:cNvPr>
          <p:cNvSpPr txBox="1">
            <a:spLocks/>
          </p:cNvSpPr>
          <p:nvPr/>
        </p:nvSpPr>
        <p:spPr>
          <a:xfrm>
            <a:off x="639400" y="973788"/>
            <a:ext cx="11014856"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1</a:t>
            </a:r>
          </a:p>
        </p:txBody>
      </p:sp>
      <p:cxnSp>
        <p:nvCxnSpPr>
          <p:cNvPr id="14" name="Straight Connector 13">
            <a:extLst>
              <a:ext uri="{FF2B5EF4-FFF2-40B4-BE49-F238E27FC236}">
                <a16:creationId xmlns:a16="http://schemas.microsoft.com/office/drawing/2014/main" id="{8CCD8422-8F17-478F-A361-680D7F6DFB2D}"/>
              </a:ext>
            </a:extLst>
          </p:cNvPr>
          <p:cNvCxnSpPr>
            <a:cxnSpLocks/>
          </p:cNvCxnSpPr>
          <p:nvPr/>
        </p:nvCxnSpPr>
        <p:spPr>
          <a:xfrm>
            <a:off x="639400" y="365069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35BFA4D-7B1E-4559-8A15-C975E3F49E58}"/>
              </a:ext>
            </a:extLst>
          </p:cNvPr>
          <p:cNvSpPr txBox="1">
            <a:spLocks/>
          </p:cNvSpPr>
          <p:nvPr/>
        </p:nvSpPr>
        <p:spPr>
          <a:xfrm>
            <a:off x="116143" y="2603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Approach</a:t>
            </a:r>
          </a:p>
        </p:txBody>
      </p:sp>
    </p:spTree>
    <p:extLst>
      <p:ext uri="{BB962C8B-B14F-4D97-AF65-F5344CB8AC3E}">
        <p14:creationId xmlns:p14="http://schemas.microsoft.com/office/powerpoint/2010/main" val="406697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pic>
        <p:nvPicPr>
          <p:cNvPr id="1028" name="Picture 4" descr="https://i.ytimg.com/vi/HfrvPOmXFOE/maxresdefault.jpg"/>
          <p:cNvPicPr>
            <a:picLocks noChangeAspect="1" noChangeArrowheads="1"/>
          </p:cNvPicPr>
          <p:nvPr/>
        </p:nvPicPr>
        <p:blipFill rotWithShape="1">
          <a:blip r:embed="rId3">
            <a:extLst>
              <a:ext uri="{28A0092B-C50C-407E-A947-70E740481C1C}">
                <a14:useLocalDpi xmlns:a14="http://schemas.microsoft.com/office/drawing/2010/main" val="0"/>
              </a:ext>
            </a:extLst>
          </a:blip>
          <a:srcRect t="24252" r="36217" b="11256"/>
          <a:stretch/>
        </p:blipFill>
        <p:spPr bwMode="auto">
          <a:xfrm>
            <a:off x="0" y="1"/>
            <a:ext cx="12192000" cy="69342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35BFA4D-7B1E-4559-8A15-C975E3F49E58}"/>
              </a:ext>
            </a:extLst>
          </p:cNvPr>
          <p:cNvSpPr txBox="1">
            <a:spLocks/>
          </p:cNvSpPr>
          <p:nvPr/>
        </p:nvSpPr>
        <p:spPr>
          <a:xfrm>
            <a:off x="4645604" y="409602"/>
            <a:ext cx="3371056" cy="909747"/>
          </a:xfrm>
          <a:prstGeom prst="rect">
            <a:avLst/>
          </a:prstGeom>
          <a:solidFill>
            <a:srgbClr val="3B3838"/>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Study 1</a:t>
            </a:r>
          </a:p>
        </p:txBody>
      </p:sp>
      <p:sp>
        <p:nvSpPr>
          <p:cNvPr id="12" name="Title 1">
            <a:extLst>
              <a:ext uri="{FF2B5EF4-FFF2-40B4-BE49-F238E27FC236}">
                <a16:creationId xmlns:a16="http://schemas.microsoft.com/office/drawing/2014/main" id="{82CD2644-24B4-432D-BCB3-F126BB812933}"/>
              </a:ext>
            </a:extLst>
          </p:cNvPr>
          <p:cNvSpPr txBox="1">
            <a:spLocks/>
          </p:cNvSpPr>
          <p:nvPr/>
        </p:nvSpPr>
        <p:spPr>
          <a:xfrm>
            <a:off x="998018" y="5570221"/>
            <a:ext cx="10666228" cy="1084282"/>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Episodic Future Thinking</a:t>
            </a:r>
          </a:p>
        </p:txBody>
      </p:sp>
    </p:spTree>
    <p:extLst>
      <p:ext uri="{BB962C8B-B14F-4D97-AF65-F5344CB8AC3E}">
        <p14:creationId xmlns:p14="http://schemas.microsoft.com/office/powerpoint/2010/main" val="347098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Question</a:t>
            </a:r>
          </a:p>
        </p:txBody>
      </p:sp>
      <p:sp>
        <p:nvSpPr>
          <p:cNvPr id="7" name="Title 1">
            <a:extLst>
              <a:ext uri="{FF2B5EF4-FFF2-40B4-BE49-F238E27FC236}">
                <a16:creationId xmlns:a16="http://schemas.microsoft.com/office/drawing/2014/main" id="{82CD2644-24B4-432D-BCB3-F126BB812933}"/>
              </a:ext>
            </a:extLst>
          </p:cNvPr>
          <p:cNvSpPr txBox="1">
            <a:spLocks/>
          </p:cNvSpPr>
          <p:nvPr/>
        </p:nvSpPr>
        <p:spPr>
          <a:xfrm>
            <a:off x="637215" y="2412015"/>
            <a:ext cx="11116712" cy="28392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Is mental time travel </a:t>
            </a:r>
            <a:r>
              <a:rPr lang="en-US" sz="6000" b="1" dirty="0">
                <a:solidFill>
                  <a:schemeClr val="accent4"/>
                </a:solidFill>
                <a:latin typeface="Arial" panose="020B0604020202020204" pitchFamily="34" charset="0"/>
                <a:cs typeface="Arial" panose="020B0604020202020204" pitchFamily="34" charset="0"/>
              </a:rPr>
              <a:t>uniquely associated </a:t>
            </a:r>
            <a:r>
              <a:rPr lang="en-US" sz="6000" b="1" dirty="0">
                <a:latin typeface="Arial" panose="020B0604020202020204" pitchFamily="34" charset="0"/>
                <a:cs typeface="Arial" panose="020B0604020202020204" pitchFamily="34" charset="0"/>
              </a:rPr>
              <a:t>with episodic processing?</a:t>
            </a:r>
          </a:p>
        </p:txBody>
      </p:sp>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537206" y="143430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38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Approach</a:t>
            </a:r>
          </a:p>
        </p:txBody>
      </p:sp>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537206" y="143430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82CD2644-24B4-432D-BCB3-F126BB812933}"/>
              </a:ext>
            </a:extLst>
          </p:cNvPr>
          <p:cNvSpPr txBox="1">
            <a:spLocks/>
          </p:cNvSpPr>
          <p:nvPr/>
        </p:nvSpPr>
        <p:spPr>
          <a:xfrm>
            <a:off x="464634" y="3102322"/>
            <a:ext cx="3534239"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Natural Temporal References</a:t>
            </a:r>
          </a:p>
        </p:txBody>
      </p:sp>
      <p:sp>
        <p:nvSpPr>
          <p:cNvPr id="8" name="Title 1">
            <a:extLst>
              <a:ext uri="{FF2B5EF4-FFF2-40B4-BE49-F238E27FC236}">
                <a16:creationId xmlns:a16="http://schemas.microsoft.com/office/drawing/2014/main" id="{82CD2644-24B4-432D-BCB3-F126BB812933}"/>
              </a:ext>
            </a:extLst>
          </p:cNvPr>
          <p:cNvSpPr txBox="1">
            <a:spLocks/>
          </p:cNvSpPr>
          <p:nvPr/>
        </p:nvSpPr>
        <p:spPr>
          <a:xfrm>
            <a:off x="4318187" y="3372861"/>
            <a:ext cx="376787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Linguistic Markers</a:t>
            </a:r>
            <a:r>
              <a:rPr lang="en-US" sz="4000" dirty="0">
                <a:solidFill>
                  <a:srgbClr val="FFC000"/>
                </a:solidFill>
                <a:latin typeface="Arial" panose="020B0604020202020204" pitchFamily="34" charset="0"/>
                <a:cs typeface="Arial" panose="020B0604020202020204" pitchFamily="34" charset="0"/>
              </a:rPr>
              <a:t> </a:t>
            </a:r>
          </a:p>
          <a:p>
            <a:pPr algn="ctr"/>
            <a:r>
              <a:rPr lang="en-US" sz="4000" dirty="0">
                <a:latin typeface="Arial" panose="020B0604020202020204" pitchFamily="34" charset="0"/>
                <a:cs typeface="Arial" panose="020B0604020202020204" pitchFamily="34" charset="0"/>
              </a:rPr>
              <a:t>of episodic processing</a:t>
            </a:r>
            <a:endParaRPr lang="en-US" sz="4000" b="1"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82CD2644-24B4-432D-BCB3-F126BB812933}"/>
              </a:ext>
            </a:extLst>
          </p:cNvPr>
          <p:cNvSpPr txBox="1">
            <a:spLocks/>
          </p:cNvSpPr>
          <p:nvPr/>
        </p:nvSpPr>
        <p:spPr>
          <a:xfrm>
            <a:off x="8477949" y="3372860"/>
            <a:ext cx="376787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Compare</a:t>
            </a:r>
          </a:p>
          <a:p>
            <a:pPr algn="ctr"/>
            <a:r>
              <a:rPr lang="en-US" sz="4000" dirty="0">
                <a:latin typeface="Arial" panose="020B0604020202020204" pitchFamily="34" charset="0"/>
                <a:cs typeface="Arial" panose="020B0604020202020204" pitchFamily="34" charset="0"/>
              </a:rPr>
              <a:t>Past</a:t>
            </a:r>
          </a:p>
          <a:p>
            <a:pPr algn="ctr"/>
            <a:r>
              <a:rPr lang="en-US" sz="4000" dirty="0">
                <a:latin typeface="Arial" panose="020B0604020202020204" pitchFamily="34" charset="0"/>
                <a:cs typeface="Arial" panose="020B0604020202020204" pitchFamily="34" charset="0"/>
              </a:rPr>
              <a:t>Present</a:t>
            </a:r>
          </a:p>
          <a:p>
            <a:pPr algn="ctr"/>
            <a:r>
              <a:rPr lang="en-US" sz="4000" dirty="0">
                <a:latin typeface="Arial" panose="020B0604020202020204" pitchFamily="34" charset="0"/>
                <a:cs typeface="Arial" panose="020B0604020202020204" pitchFamily="34" charset="0"/>
              </a:rPr>
              <a:t>Future</a:t>
            </a:r>
          </a:p>
        </p:txBody>
      </p:sp>
      <p:cxnSp>
        <p:nvCxnSpPr>
          <p:cNvPr id="10" name="Straight Arrow Connector 9"/>
          <p:cNvCxnSpPr/>
          <p:nvPr/>
        </p:nvCxnSpPr>
        <p:spPr>
          <a:xfrm>
            <a:off x="3679559" y="3731623"/>
            <a:ext cx="1132114" cy="0"/>
          </a:xfrm>
          <a:prstGeom prst="straightConnector1">
            <a:avLst/>
          </a:prstGeom>
          <a:ln w="1905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20486" y="3747588"/>
            <a:ext cx="1132114" cy="0"/>
          </a:xfrm>
          <a:prstGeom prst="straightConnector1">
            <a:avLst/>
          </a:prstGeom>
          <a:ln w="1905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7B55168-BA9D-4158-AF82-F17CF5164930}"/>
              </a:ext>
            </a:extLst>
          </p:cNvPr>
          <p:cNvSpPr/>
          <p:nvPr/>
        </p:nvSpPr>
        <p:spPr>
          <a:xfrm>
            <a:off x="770709" y="2558737"/>
            <a:ext cx="2852206" cy="2561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B55168-BA9D-4158-AF82-F17CF5164930}"/>
              </a:ext>
            </a:extLst>
          </p:cNvPr>
          <p:cNvSpPr/>
          <p:nvPr/>
        </p:nvSpPr>
        <p:spPr>
          <a:xfrm>
            <a:off x="4868317" y="2558737"/>
            <a:ext cx="2852206" cy="28528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B55168-BA9D-4158-AF82-F17CF5164930}"/>
              </a:ext>
            </a:extLst>
          </p:cNvPr>
          <p:cNvSpPr/>
          <p:nvPr/>
        </p:nvSpPr>
        <p:spPr>
          <a:xfrm>
            <a:off x="8965925" y="2534525"/>
            <a:ext cx="2852206" cy="28528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24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pic>
        <p:nvPicPr>
          <p:cNvPr id="2052" name="Picture 4" descr="https://www.thebalancesmb.com/thmb/9-TaSUt-qCdOp1Xh3P43mutTmeA=/2121x1414/filters:fill(auto,1)/GettyImages-887987150-5c770377c9e77c00011c82e6.jpg"/>
          <p:cNvPicPr>
            <a:picLocks noChangeAspect="1" noChangeArrowheads="1"/>
          </p:cNvPicPr>
          <p:nvPr/>
        </p:nvPicPr>
        <p:blipFill rotWithShape="1">
          <a:blip r:embed="rId3">
            <a:extLst>
              <a:ext uri="{28A0092B-C50C-407E-A947-70E740481C1C}">
                <a14:useLocalDpi xmlns:a14="http://schemas.microsoft.com/office/drawing/2010/main" val="0"/>
              </a:ext>
            </a:extLst>
          </a:blip>
          <a:srcRect t="18793"/>
          <a:stretch/>
        </p:blipFill>
        <p:spPr bwMode="auto">
          <a:xfrm>
            <a:off x="-5837" y="1752600"/>
            <a:ext cx="12386117" cy="670559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Natural Temporal Thoughts</a:t>
            </a:r>
          </a:p>
        </p:txBody>
      </p:sp>
      <p:sp>
        <p:nvSpPr>
          <p:cNvPr id="10" name="Title 1">
            <a:extLst>
              <a:ext uri="{FF2B5EF4-FFF2-40B4-BE49-F238E27FC236}">
                <a16:creationId xmlns:a16="http://schemas.microsoft.com/office/drawing/2014/main" id="{82CD2644-24B4-432D-BCB3-F126BB812933}"/>
              </a:ext>
            </a:extLst>
          </p:cNvPr>
          <p:cNvSpPr txBox="1">
            <a:spLocks/>
          </p:cNvSpPr>
          <p:nvPr/>
        </p:nvSpPr>
        <p:spPr>
          <a:xfrm>
            <a:off x="1191884" y="2035564"/>
            <a:ext cx="10666228" cy="1084282"/>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Blog Authorship Corpus</a:t>
            </a:r>
          </a:p>
        </p:txBody>
      </p:sp>
      <p:sp>
        <p:nvSpPr>
          <p:cNvPr id="11" name="Title 1">
            <a:extLst>
              <a:ext uri="{FF2B5EF4-FFF2-40B4-BE49-F238E27FC236}">
                <a16:creationId xmlns:a16="http://schemas.microsoft.com/office/drawing/2014/main" id="{82CD2644-24B4-432D-BCB3-F126BB812933}"/>
              </a:ext>
            </a:extLst>
          </p:cNvPr>
          <p:cNvSpPr txBox="1">
            <a:spLocks/>
          </p:cNvSpPr>
          <p:nvPr/>
        </p:nvSpPr>
        <p:spPr>
          <a:xfrm>
            <a:off x="1191884" y="4476804"/>
            <a:ext cx="10666228" cy="1785385"/>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57250" indent="-857250" algn="ctr">
              <a:buFont typeface="Arial" panose="020B0604020202020204" pitchFamily="34" charset="0"/>
              <a:buChar char="•"/>
            </a:pPr>
            <a:r>
              <a:rPr lang="en-US" sz="6000" b="1" dirty="0">
                <a:latin typeface="Arial" panose="020B0604020202020204" pitchFamily="34" charset="0"/>
                <a:cs typeface="Arial" panose="020B0604020202020204" pitchFamily="34" charset="0"/>
              </a:rPr>
              <a:t>145 M words</a:t>
            </a:r>
          </a:p>
          <a:p>
            <a:pPr marL="857250" indent="-857250" algn="ctr">
              <a:buFont typeface="Arial" panose="020B0604020202020204" pitchFamily="34" charset="0"/>
              <a:buChar char="•"/>
            </a:pPr>
            <a:r>
              <a:rPr lang="en-US" sz="6000" b="1" dirty="0">
                <a:latin typeface="Arial" panose="020B0604020202020204" pitchFamily="34" charset="0"/>
                <a:cs typeface="Arial" panose="020B0604020202020204" pitchFamily="34" charset="0"/>
              </a:rPr>
              <a:t>19,350 unique authors</a:t>
            </a:r>
          </a:p>
        </p:txBody>
      </p:sp>
      <p:sp>
        <p:nvSpPr>
          <p:cNvPr id="13" name="TextBox 12">
            <a:extLst>
              <a:ext uri="{FF2B5EF4-FFF2-40B4-BE49-F238E27FC236}">
                <a16:creationId xmlns:a16="http://schemas.microsoft.com/office/drawing/2014/main" id="{E156FB3E-CFFF-4869-BF55-A904EC0E270C}"/>
              </a:ext>
            </a:extLst>
          </p:cNvPr>
          <p:cNvSpPr txBox="1"/>
          <p:nvPr/>
        </p:nvSpPr>
        <p:spPr>
          <a:xfrm>
            <a:off x="5117314" y="8088867"/>
            <a:ext cx="2156514" cy="369332"/>
          </a:xfrm>
          <a:prstGeom prst="rect">
            <a:avLst/>
          </a:prstGeom>
          <a:solidFill>
            <a:srgbClr val="3B3838"/>
          </a:solid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Koppel et al, 2006</a:t>
            </a:r>
          </a:p>
        </p:txBody>
      </p:sp>
    </p:spTree>
    <p:extLst>
      <p:ext uri="{BB962C8B-B14F-4D97-AF65-F5344CB8AC3E}">
        <p14:creationId xmlns:p14="http://schemas.microsoft.com/office/powerpoint/2010/main" val="120370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Identifying Temporal Thoughts</a:t>
            </a:r>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652681"/>
            <a:ext cx="8069943" cy="4775551"/>
          </a:xfrm>
          <a:prstGeom prst="rect">
            <a:avLst/>
          </a:prstGeom>
        </p:spPr>
      </p:pic>
      <p:sp>
        <p:nvSpPr>
          <p:cNvPr id="9" name="Title 1">
            <a:extLst>
              <a:ext uri="{FF2B5EF4-FFF2-40B4-BE49-F238E27FC236}">
                <a16:creationId xmlns:a16="http://schemas.microsoft.com/office/drawing/2014/main" id="{82CD2644-24B4-432D-BCB3-F126BB812933}"/>
              </a:ext>
            </a:extLst>
          </p:cNvPr>
          <p:cNvSpPr txBox="1">
            <a:spLocks/>
          </p:cNvSpPr>
          <p:nvPr/>
        </p:nvSpPr>
        <p:spPr>
          <a:xfrm>
            <a:off x="7175593" y="1205111"/>
            <a:ext cx="6010329"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Compare To:</a:t>
            </a:r>
          </a:p>
        </p:txBody>
      </p:sp>
      <p:sp>
        <p:nvSpPr>
          <p:cNvPr id="12" name="Title 1">
            <a:extLst>
              <a:ext uri="{FF2B5EF4-FFF2-40B4-BE49-F238E27FC236}">
                <a16:creationId xmlns:a16="http://schemas.microsoft.com/office/drawing/2014/main" id="{82CD2644-24B4-432D-BCB3-F126BB812933}"/>
              </a:ext>
            </a:extLst>
          </p:cNvPr>
          <p:cNvSpPr txBox="1">
            <a:spLocks/>
          </p:cNvSpPr>
          <p:nvPr/>
        </p:nvSpPr>
        <p:spPr>
          <a:xfrm>
            <a:off x="8128000" y="2256289"/>
            <a:ext cx="4105514"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accent4"/>
                </a:solidFill>
                <a:latin typeface="Arial" panose="020B0604020202020204" pitchFamily="34" charset="0"/>
                <a:cs typeface="Arial" panose="020B0604020202020204" pitchFamily="34" charset="0"/>
              </a:rPr>
              <a:t>LIWC</a:t>
            </a:r>
            <a:r>
              <a:rPr lang="en-US" sz="4000" dirty="0">
                <a:solidFill>
                  <a:srgbClr val="FFC000"/>
                </a:solidFill>
                <a:latin typeface="Arial" panose="020B0604020202020204" pitchFamily="34" charset="0"/>
                <a:cs typeface="Arial" panose="020B0604020202020204" pitchFamily="34" charset="0"/>
              </a:rPr>
              <a:t> </a:t>
            </a:r>
          </a:p>
          <a:p>
            <a:pPr algn="ctr"/>
            <a:r>
              <a:rPr lang="en-US" sz="4000" dirty="0">
                <a:latin typeface="Arial" panose="020B0604020202020204" pitchFamily="34" charset="0"/>
                <a:cs typeface="Arial" panose="020B0604020202020204" pitchFamily="34" charset="0"/>
              </a:rPr>
              <a:t>(keywords only)</a:t>
            </a:r>
          </a:p>
        </p:txBody>
      </p:sp>
      <p:sp>
        <p:nvSpPr>
          <p:cNvPr id="13" name="Title 1">
            <a:extLst>
              <a:ext uri="{FF2B5EF4-FFF2-40B4-BE49-F238E27FC236}">
                <a16:creationId xmlns:a16="http://schemas.microsoft.com/office/drawing/2014/main" id="{82CD2644-24B4-432D-BCB3-F126BB812933}"/>
              </a:ext>
            </a:extLst>
          </p:cNvPr>
          <p:cNvSpPr txBox="1">
            <a:spLocks/>
          </p:cNvSpPr>
          <p:nvPr/>
        </p:nvSpPr>
        <p:spPr>
          <a:xfrm>
            <a:off x="7943896" y="4626159"/>
            <a:ext cx="447372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Schwartz et al</a:t>
            </a:r>
            <a:r>
              <a:rPr lang="en-US" sz="4000" dirty="0">
                <a:solidFill>
                  <a:srgbClr val="FFC000"/>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(ML)</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8006920" y="3441224"/>
            <a:ext cx="447372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err="1">
                <a:solidFill>
                  <a:srgbClr val="FFC000"/>
                </a:solidFill>
                <a:latin typeface="Arial" panose="020B0604020202020204" pitchFamily="34" charset="0"/>
                <a:cs typeface="Arial" panose="020B0604020202020204" pitchFamily="34" charset="0"/>
              </a:rPr>
              <a:t>SUTime</a:t>
            </a:r>
            <a:r>
              <a:rPr lang="en-US" sz="4000" dirty="0">
                <a:solidFill>
                  <a:srgbClr val="FFC000"/>
                </a:solidFill>
                <a:latin typeface="Arial" panose="020B0604020202020204" pitchFamily="34" charset="0"/>
                <a:cs typeface="Arial" panose="020B0604020202020204" pitchFamily="34" charset="0"/>
              </a:rPr>
              <a:t> </a:t>
            </a:r>
          </a:p>
          <a:p>
            <a:pPr algn="ctr"/>
            <a:r>
              <a:rPr lang="en-US" sz="4000" dirty="0">
                <a:latin typeface="Arial" panose="020B0604020202020204" pitchFamily="34" charset="0"/>
                <a:cs typeface="Arial" panose="020B0604020202020204" pitchFamily="34" charset="0"/>
              </a:rPr>
              <a:t>(rules only)</a:t>
            </a:r>
          </a:p>
        </p:txBody>
      </p:sp>
      <p:sp>
        <p:nvSpPr>
          <p:cNvPr id="15" name="Title 1">
            <a:extLst>
              <a:ext uri="{FF2B5EF4-FFF2-40B4-BE49-F238E27FC236}">
                <a16:creationId xmlns:a16="http://schemas.microsoft.com/office/drawing/2014/main" id="{82CD2644-24B4-432D-BCB3-F126BB812933}"/>
              </a:ext>
            </a:extLst>
          </p:cNvPr>
          <p:cNvSpPr txBox="1">
            <a:spLocks/>
          </p:cNvSpPr>
          <p:nvPr/>
        </p:nvSpPr>
        <p:spPr>
          <a:xfrm>
            <a:off x="7943896" y="5545968"/>
            <a:ext cx="447372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C000"/>
                </a:solidFill>
                <a:latin typeface="Arial" panose="020B0604020202020204" pitchFamily="34" charset="0"/>
                <a:cs typeface="Arial" panose="020B0604020202020204" pitchFamily="34" charset="0"/>
              </a:rPr>
              <a:t>Humans</a:t>
            </a:r>
            <a:endParaRPr lang="en-US" sz="4000" dirty="0">
              <a:latin typeface="Arial" panose="020B0604020202020204" pitchFamily="34" charset="0"/>
              <a:cs typeface="Arial" panose="020B0604020202020204" pitchFamily="34" charset="0"/>
            </a:endParaRPr>
          </a:p>
        </p:txBody>
      </p:sp>
      <p:sp>
        <p:nvSpPr>
          <p:cNvPr id="6" name="Rectangle 5"/>
          <p:cNvSpPr/>
          <p:nvPr/>
        </p:nvSpPr>
        <p:spPr>
          <a:xfrm>
            <a:off x="8273143" y="1652681"/>
            <a:ext cx="3773714" cy="499486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8273143" y="2256289"/>
            <a:ext cx="377371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56FB3E-CFFF-4869-BF55-A904EC0E270C}"/>
              </a:ext>
            </a:extLst>
          </p:cNvPr>
          <p:cNvSpPr txBox="1"/>
          <p:nvPr/>
        </p:nvSpPr>
        <p:spPr>
          <a:xfrm>
            <a:off x="266099" y="6488668"/>
            <a:ext cx="7573259" cy="369332"/>
          </a:xfrm>
          <a:prstGeom prst="rect">
            <a:avLst/>
          </a:prstGeom>
          <a:noFill/>
        </p:spPr>
        <p:txBody>
          <a:bodyPr wrap="square" rtlCol="0">
            <a:spAutoFit/>
          </a:bodyPr>
          <a:lstStyle/>
          <a:p>
            <a:pPr algn="ctr"/>
            <a:r>
              <a:rPr lang="en-US" dirty="0" err="1">
                <a:solidFill>
                  <a:schemeClr val="tx1">
                    <a:lumMod val="65000"/>
                  </a:schemeClr>
                </a:solidFill>
                <a:latin typeface="Arial" panose="020B0604020202020204" pitchFamily="34" charset="0"/>
                <a:cs typeface="Arial" panose="020B0604020202020204" pitchFamily="34" charset="0"/>
              </a:rPr>
              <a:t>Pennebaker</a:t>
            </a:r>
            <a:r>
              <a:rPr lang="en-US" dirty="0">
                <a:solidFill>
                  <a:schemeClr val="tx1">
                    <a:lumMod val="65000"/>
                  </a:schemeClr>
                </a:solidFill>
                <a:latin typeface="Arial" panose="020B0604020202020204" pitchFamily="34" charset="0"/>
                <a:cs typeface="Arial" panose="020B0604020202020204" pitchFamily="34" charset="0"/>
              </a:rPr>
              <a:t> et al, 2015; Schwartz et al, 2013; Chang &amp; Manning, 2012</a:t>
            </a:r>
          </a:p>
        </p:txBody>
      </p:sp>
    </p:spTree>
    <p:extLst>
      <p:ext uri="{BB962C8B-B14F-4D97-AF65-F5344CB8AC3E}">
        <p14:creationId xmlns:p14="http://schemas.microsoft.com/office/powerpoint/2010/main" val="696468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CCD8422-8F17-478F-A361-680D7F6DFB2D}"/>
              </a:ext>
            </a:extLst>
          </p:cNvPr>
          <p:cNvCxnSpPr>
            <a:cxnSpLocks/>
          </p:cNvCxnSpPr>
          <p:nvPr/>
        </p:nvCxnSpPr>
        <p:spPr>
          <a:xfrm>
            <a:off x="537206" y="115853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descr="C:\Users\rthorst\AppData\Local\Microsoft\Windows\INetCache\Content.Word\2_classification_performance_F.png"/>
          <p:cNvPicPr/>
          <p:nvPr/>
        </p:nvPicPr>
        <p:blipFill rotWithShape="1">
          <a:blip r:embed="rId3">
            <a:extLst>
              <a:ext uri="{28A0092B-C50C-407E-A947-70E740481C1C}">
                <a14:useLocalDpi xmlns:a14="http://schemas.microsoft.com/office/drawing/2010/main" val="0"/>
              </a:ext>
            </a:extLst>
          </a:blip>
          <a:srcRect l="3847" t="6528" r="7039" b="3235"/>
          <a:stretch/>
        </p:blipFill>
        <p:spPr bwMode="auto">
          <a:xfrm>
            <a:off x="1422402" y="300272"/>
            <a:ext cx="9071428" cy="63148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2337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3996" y="508000"/>
            <a:ext cx="11105398" cy="5738571"/>
          </a:xfrm>
          <a:prstGeom prst="rect">
            <a:avLst/>
          </a:prstGeom>
        </p:spPr>
      </p:pic>
      <p:sp>
        <p:nvSpPr>
          <p:cNvPr id="16" name="TextBox 15">
            <a:extLst>
              <a:ext uri="{FF2B5EF4-FFF2-40B4-BE49-F238E27FC236}">
                <a16:creationId xmlns:a16="http://schemas.microsoft.com/office/drawing/2014/main" id="{E156FB3E-CFFF-4869-BF55-A904EC0E270C}"/>
              </a:ext>
            </a:extLst>
          </p:cNvPr>
          <p:cNvSpPr txBox="1"/>
          <p:nvPr/>
        </p:nvSpPr>
        <p:spPr>
          <a:xfrm>
            <a:off x="2240042" y="6488668"/>
            <a:ext cx="7573259" cy="369332"/>
          </a:xfrm>
          <a:prstGeom prst="rect">
            <a:avLst/>
          </a:prstGeom>
          <a:noFill/>
        </p:spPr>
        <p:txBody>
          <a:bodyPr wrap="square" rtlCol="0">
            <a:spAutoFit/>
          </a:bodyPr>
          <a:lstStyle/>
          <a:p>
            <a:pPr algn="ctr"/>
            <a:r>
              <a:rPr lang="en-US" dirty="0" err="1">
                <a:solidFill>
                  <a:schemeClr val="tx1">
                    <a:lumMod val="65000"/>
                  </a:schemeClr>
                </a:solidFill>
                <a:latin typeface="Arial" panose="020B0604020202020204" pitchFamily="34" charset="0"/>
                <a:cs typeface="Arial" panose="020B0604020202020204" pitchFamily="34" charset="0"/>
              </a:rPr>
              <a:t>Pennebaker</a:t>
            </a:r>
            <a:r>
              <a:rPr lang="en-US" dirty="0">
                <a:solidFill>
                  <a:schemeClr val="tx1">
                    <a:lumMod val="65000"/>
                  </a:schemeClr>
                </a:solidFill>
                <a:latin typeface="Arial" panose="020B0604020202020204" pitchFamily="34" charset="0"/>
                <a:cs typeface="Arial" panose="020B0604020202020204" pitchFamily="34" charset="0"/>
              </a:rPr>
              <a:t> et al, 2015; </a:t>
            </a:r>
            <a:r>
              <a:rPr lang="en-US" dirty="0" err="1">
                <a:solidFill>
                  <a:schemeClr val="tx1">
                    <a:lumMod val="65000"/>
                  </a:schemeClr>
                </a:solidFill>
                <a:latin typeface="Arial" panose="020B0604020202020204" pitchFamily="34" charset="0"/>
                <a:cs typeface="Arial" panose="020B0604020202020204" pitchFamily="34" charset="0"/>
              </a:rPr>
              <a:t>Brysbaert</a:t>
            </a:r>
            <a:r>
              <a:rPr lang="en-US" dirty="0">
                <a:solidFill>
                  <a:schemeClr val="tx1">
                    <a:lumMod val="65000"/>
                  </a:schemeClr>
                </a:solidFill>
                <a:latin typeface="Arial" panose="020B0604020202020204" pitchFamily="34" charset="0"/>
                <a:cs typeface="Arial" panose="020B0604020202020204" pitchFamily="34" charset="0"/>
              </a:rPr>
              <a:t> et al, 2014</a:t>
            </a:r>
          </a:p>
        </p:txBody>
      </p:sp>
    </p:spTree>
    <p:extLst>
      <p:ext uri="{BB962C8B-B14F-4D97-AF65-F5344CB8AC3E}">
        <p14:creationId xmlns:p14="http://schemas.microsoft.com/office/powerpoint/2010/main" val="1299800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Prediction</a:t>
            </a:r>
          </a:p>
        </p:txBody>
      </p:sp>
      <p:sp>
        <p:nvSpPr>
          <p:cNvPr id="10" name="Title 1">
            <a:extLst>
              <a:ext uri="{FF2B5EF4-FFF2-40B4-BE49-F238E27FC236}">
                <a16:creationId xmlns:a16="http://schemas.microsoft.com/office/drawing/2014/main" id="{82CD2644-24B4-432D-BCB3-F126BB812933}"/>
              </a:ext>
            </a:extLst>
          </p:cNvPr>
          <p:cNvSpPr txBox="1">
            <a:spLocks/>
          </p:cNvSpPr>
          <p:nvPr/>
        </p:nvSpPr>
        <p:spPr>
          <a:xfrm>
            <a:off x="637214" y="1549867"/>
            <a:ext cx="1111671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If mental time travel is uniquely associated with episodic processing:</a:t>
            </a:r>
          </a:p>
        </p:txBody>
      </p:sp>
      <p:graphicFrame>
        <p:nvGraphicFramePr>
          <p:cNvPr id="11" name="Chart 10"/>
          <p:cNvGraphicFramePr>
            <a:graphicFrameLocks/>
          </p:cNvGraphicFramePr>
          <p:nvPr>
            <p:extLst>
              <p:ext uri="{D42A27DB-BD31-4B8C-83A1-F6EECF244321}">
                <p14:modId xmlns:p14="http://schemas.microsoft.com/office/powerpoint/2010/main" val="2706689381"/>
              </p:ext>
            </p:extLst>
          </p:nvPr>
        </p:nvGraphicFramePr>
        <p:xfrm>
          <a:off x="3304551" y="3153859"/>
          <a:ext cx="5731239" cy="3286593"/>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Straight Connector 12"/>
          <p:cNvCxnSpPr/>
          <p:nvPr/>
        </p:nvCxnSpPr>
        <p:spPr>
          <a:xfrm>
            <a:off x="3512457" y="3285673"/>
            <a:ext cx="29029" cy="2220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541486" y="5491845"/>
            <a:ext cx="52586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82CD2644-24B4-432D-BCB3-F126BB812933}"/>
              </a:ext>
            </a:extLst>
          </p:cNvPr>
          <p:cNvSpPr txBox="1">
            <a:spLocks/>
          </p:cNvSpPr>
          <p:nvPr/>
        </p:nvSpPr>
        <p:spPr>
          <a:xfrm>
            <a:off x="1265581" y="3011898"/>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Arial" panose="020B0604020202020204" pitchFamily="34" charset="0"/>
                <a:cs typeface="Arial" panose="020B0604020202020204" pitchFamily="34" charset="0"/>
              </a:rPr>
              <a:t>Episodic Language</a:t>
            </a:r>
            <a:endParaRPr lang="en-US" sz="4000" dirty="0">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8CCD8422-8F17-478F-A361-680D7F6DFB2D}"/>
              </a:ext>
            </a:extLst>
          </p:cNvPr>
          <p:cNvCxnSpPr>
            <a:cxnSpLocks/>
          </p:cNvCxnSpPr>
          <p:nvPr/>
        </p:nvCxnSpPr>
        <p:spPr>
          <a:xfrm>
            <a:off x="437201" y="3153859"/>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4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C:\Users\rthorst\AppData\Local\Microsoft\Windows\INetCache\Content.Word\eft_results.png"/>
          <p:cNvPicPr/>
          <p:nvPr/>
        </p:nvPicPr>
        <p:blipFill>
          <a:blip r:embed="rId3" cstate="print">
            <a:extLst>
              <a:ext uri="{28A0092B-C50C-407E-A947-70E740481C1C}">
                <a14:useLocalDpi xmlns:a14="http://schemas.microsoft.com/office/drawing/2010/main" val="0"/>
              </a:ext>
            </a:extLst>
          </a:blip>
          <a:srcRect t="10658"/>
          <a:stretch>
            <a:fillRect/>
          </a:stretch>
        </p:blipFill>
        <p:spPr bwMode="auto">
          <a:xfrm>
            <a:off x="932542" y="183615"/>
            <a:ext cx="10272487" cy="6486154"/>
          </a:xfrm>
          <a:prstGeom prst="rect">
            <a:avLst/>
          </a:prstGeom>
          <a:noFill/>
          <a:ln>
            <a:noFill/>
          </a:ln>
        </p:spPr>
      </p:pic>
    </p:spTree>
    <p:extLst>
      <p:ext uri="{BB962C8B-B14F-4D97-AF65-F5344CB8AC3E}">
        <p14:creationId xmlns:p14="http://schemas.microsoft.com/office/powerpoint/2010/main" val="1794462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467B7-178E-46FA-8D05-B0DF8971B9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D4CE6F9-09A7-4217-8E4B-C08CD9995603}"/>
              </a:ext>
            </a:extLst>
          </p:cNvPr>
          <p:cNvSpPr>
            <a:spLocks noGrp="1"/>
          </p:cNvSpPr>
          <p:nvPr>
            <p:ph idx="1"/>
          </p:nvPr>
        </p:nvSpPr>
        <p:spPr/>
        <p:txBody>
          <a:bodyPr/>
          <a:lstStyle/>
          <a:p>
            <a:endParaRPr lang="en-US" dirty="0"/>
          </a:p>
        </p:txBody>
      </p:sp>
      <p:pic>
        <p:nvPicPr>
          <p:cNvPr id="5124" name="Picture 4">
            <a:extLst>
              <a:ext uri="{FF2B5EF4-FFF2-40B4-BE49-F238E27FC236}">
                <a16:creationId xmlns:a16="http://schemas.microsoft.com/office/drawing/2014/main" id="{7EB6503C-90DF-49DF-BF54-2447BE1F3C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149"/>
          <a:stretch/>
        </p:blipFill>
        <p:spPr bwMode="auto">
          <a:xfrm>
            <a:off x="-402642" y="-3175"/>
            <a:ext cx="12594642" cy="69500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2CD2644-24B4-432D-BCB3-F126BB812933}"/>
              </a:ext>
            </a:extLst>
          </p:cNvPr>
          <p:cNvSpPr txBox="1">
            <a:spLocks/>
          </p:cNvSpPr>
          <p:nvPr/>
        </p:nvSpPr>
        <p:spPr>
          <a:xfrm>
            <a:off x="762886" y="5408593"/>
            <a:ext cx="10666228" cy="1084282"/>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latin typeface="Arial" panose="020B0604020202020204" pitchFamily="34" charset="0"/>
                <a:cs typeface="Arial" panose="020B0604020202020204" pitchFamily="34" charset="0"/>
              </a:rPr>
              <a:t>Common Mental Processes?</a:t>
            </a:r>
          </a:p>
        </p:txBody>
      </p:sp>
    </p:spTree>
    <p:extLst>
      <p:ext uri="{BB962C8B-B14F-4D97-AF65-F5344CB8AC3E}">
        <p14:creationId xmlns:p14="http://schemas.microsoft.com/office/powerpoint/2010/main" val="3203792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Discussion</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2584963" y="3251617"/>
            <a:ext cx="9277495"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Mental time travel </a:t>
            </a:r>
            <a:r>
              <a:rPr lang="en-US" sz="4000" b="1" dirty="0">
                <a:solidFill>
                  <a:schemeClr val="accent4"/>
                </a:solidFill>
                <a:latin typeface="Arial" panose="020B0604020202020204" pitchFamily="34" charset="0"/>
                <a:cs typeface="Arial" panose="020B0604020202020204" pitchFamily="34" charset="0"/>
              </a:rPr>
              <a:t>not</a:t>
            </a:r>
            <a:r>
              <a:rPr lang="en-US" sz="4000" b="1" dirty="0">
                <a:latin typeface="Arial" panose="020B0604020202020204" pitchFamily="34" charset="0"/>
                <a:cs typeface="Arial" panose="020B0604020202020204" pitchFamily="34" charset="0"/>
              </a:rPr>
              <a:t> uniquely associated with episodic processing</a:t>
            </a:r>
          </a:p>
          <a:p>
            <a:endParaRPr lang="en-US" sz="4000" b="1" dirty="0">
              <a:latin typeface="Arial" panose="020B0604020202020204" pitchFamily="34" charset="0"/>
              <a:cs typeface="Arial" panose="020B0604020202020204" pitchFamily="34" charset="0"/>
            </a:endParaRPr>
          </a:p>
          <a:p>
            <a:endParaRPr lang="en-US" sz="4000" b="1" dirty="0">
              <a:latin typeface="Arial" panose="020B0604020202020204" pitchFamily="34" charset="0"/>
              <a:cs typeface="Arial" panose="020B0604020202020204" pitchFamily="34" charset="0"/>
            </a:endParaRPr>
          </a:p>
          <a:p>
            <a:endParaRPr lang="en-US" sz="4000" b="1" dirty="0">
              <a:latin typeface="Arial" panose="020B0604020202020204" pitchFamily="34" charset="0"/>
              <a:cs typeface="Arial" panose="020B0604020202020204" pitchFamily="34" charset="0"/>
            </a:endParaRPr>
          </a:p>
          <a:p>
            <a:r>
              <a:rPr lang="en-US" sz="4000" b="1" dirty="0">
                <a:latin typeface="Arial" panose="020B0604020202020204" pitchFamily="34" charset="0"/>
                <a:cs typeface="Arial" panose="020B0604020202020204" pitchFamily="34" charset="0"/>
              </a:rPr>
              <a:t>What about </a:t>
            </a:r>
            <a:r>
              <a:rPr lang="en-US" sz="4000" b="1" dirty="0">
                <a:solidFill>
                  <a:schemeClr val="accent4"/>
                </a:solidFill>
                <a:latin typeface="Arial" panose="020B0604020202020204" pitchFamily="34" charset="0"/>
                <a:cs typeface="Arial" panose="020B0604020202020204" pitchFamily="34" charset="0"/>
              </a:rPr>
              <a:t>schemas?</a:t>
            </a:r>
          </a:p>
        </p:txBody>
      </p:sp>
      <p:pic>
        <p:nvPicPr>
          <p:cNvPr id="9218" name="Picture 2" descr="x mark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83" y="2050355"/>
            <a:ext cx="1252996" cy="12529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question ma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02" y="4216098"/>
            <a:ext cx="1766956" cy="17669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446159" y="149487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776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793515" y="261257"/>
            <a:ext cx="10709474" cy="16197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Study 2: Semantic Future Thinking</a:t>
            </a:r>
          </a:p>
        </p:txBody>
      </p:sp>
      <p:pic>
        <p:nvPicPr>
          <p:cNvPr id="2" name="Picture 1"/>
          <p:cNvPicPr>
            <a:picLocks noChangeAspect="1"/>
          </p:cNvPicPr>
          <p:nvPr/>
        </p:nvPicPr>
        <p:blipFill rotWithShape="1">
          <a:blip r:embed="rId3"/>
          <a:srcRect r="85030"/>
          <a:stretch/>
        </p:blipFill>
        <p:spPr>
          <a:xfrm>
            <a:off x="5733057" y="2008136"/>
            <a:ext cx="830390" cy="4338420"/>
          </a:xfrm>
          <a:prstGeom prst="rect">
            <a:avLst/>
          </a:prstGeom>
        </p:spPr>
      </p:pic>
      <p:sp>
        <p:nvSpPr>
          <p:cNvPr id="7" name="TextBox 6">
            <a:extLst>
              <a:ext uri="{FF2B5EF4-FFF2-40B4-BE49-F238E27FC236}">
                <a16:creationId xmlns:a16="http://schemas.microsoft.com/office/drawing/2014/main" id="{512B41BE-8C9E-44D0-8E52-618449512249}"/>
              </a:ext>
            </a:extLst>
          </p:cNvPr>
          <p:cNvSpPr txBox="1"/>
          <p:nvPr/>
        </p:nvSpPr>
        <p:spPr>
          <a:xfrm>
            <a:off x="4414157" y="6473641"/>
            <a:ext cx="3886200" cy="369332"/>
          </a:xfrm>
          <a:prstGeom prst="rect">
            <a:avLst/>
          </a:prstGeom>
          <a:noFill/>
        </p:spPr>
        <p:txBody>
          <a:bodyPr wrap="square" rtlCol="0">
            <a:spAutoFit/>
          </a:bodyPr>
          <a:lstStyle/>
          <a:p>
            <a:pPr algn="ctr"/>
            <a:r>
              <a:rPr lang="en-US" dirty="0" err="1">
                <a:solidFill>
                  <a:schemeClr val="tx1">
                    <a:lumMod val="65000"/>
                  </a:schemeClr>
                </a:solidFill>
                <a:latin typeface="Arial" panose="020B0604020202020204" pitchFamily="34" charset="0"/>
                <a:cs typeface="Arial" panose="020B0604020202020204" pitchFamily="34" charset="0"/>
              </a:rPr>
              <a:t>Szpunar</a:t>
            </a:r>
            <a:r>
              <a:rPr lang="en-US" dirty="0">
                <a:solidFill>
                  <a:schemeClr val="tx1">
                    <a:lumMod val="65000"/>
                  </a:schemeClr>
                </a:solidFill>
                <a:latin typeface="Arial" panose="020B0604020202020204" pitchFamily="34" charset="0"/>
                <a:cs typeface="Arial" panose="020B0604020202020204" pitchFamily="34" charset="0"/>
              </a:rPr>
              <a:t> et al, 2014; Irish et al, 2012 </a:t>
            </a:r>
          </a:p>
        </p:txBody>
      </p:sp>
    </p:spTree>
    <p:extLst>
      <p:ext uri="{BB962C8B-B14F-4D97-AF65-F5344CB8AC3E}">
        <p14:creationId xmlns:p14="http://schemas.microsoft.com/office/powerpoint/2010/main" val="2662067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793515" y="261257"/>
            <a:ext cx="10709474" cy="16197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Evidence for Schema Use</a:t>
            </a:r>
          </a:p>
        </p:txBody>
      </p:sp>
      <p:pic>
        <p:nvPicPr>
          <p:cNvPr id="6" name="Picture 2" descr="Image result for cubicle decorated">
            <a:extLst>
              <a:ext uri="{FF2B5EF4-FFF2-40B4-BE49-F238E27FC236}">
                <a16:creationId xmlns:a16="http://schemas.microsoft.com/office/drawing/2014/main" id="{23BD2CFB-2117-4666-AB2E-63062E76F15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112110" y="3166934"/>
            <a:ext cx="2315784" cy="173683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9BD01A1-6FEF-467B-84E3-1C9F51340C6D}"/>
              </a:ext>
            </a:extLst>
          </p:cNvPr>
          <p:cNvSpPr txBox="1">
            <a:spLocks/>
          </p:cNvSpPr>
          <p:nvPr/>
        </p:nvSpPr>
        <p:spPr>
          <a:xfrm>
            <a:off x="3199575" y="1547140"/>
            <a:ext cx="119862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accent4"/>
                </a:solidFill>
                <a:latin typeface="Arial" panose="020B0604020202020204" pitchFamily="34" charset="0"/>
                <a:cs typeface="Arial" panose="020B0604020202020204" pitchFamily="34" charset="0"/>
              </a:rPr>
              <a:t>Future Thinking</a:t>
            </a:r>
          </a:p>
        </p:txBody>
      </p:sp>
      <p:sp>
        <p:nvSpPr>
          <p:cNvPr id="9" name="TextBox 8">
            <a:extLst>
              <a:ext uri="{FF2B5EF4-FFF2-40B4-BE49-F238E27FC236}">
                <a16:creationId xmlns:a16="http://schemas.microsoft.com/office/drawing/2014/main" id="{0EDE4E5F-3555-4F01-8E91-D5AC3A8A12DA}"/>
              </a:ext>
            </a:extLst>
          </p:cNvPr>
          <p:cNvSpPr txBox="1"/>
          <p:nvPr/>
        </p:nvSpPr>
        <p:spPr>
          <a:xfrm>
            <a:off x="1393320" y="5166118"/>
            <a:ext cx="3886200" cy="646331"/>
          </a:xfrm>
          <a:prstGeom prst="rect">
            <a:avLst/>
          </a:prstGeom>
          <a:no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Brewer &amp; Treyens, 1981;</a:t>
            </a:r>
          </a:p>
          <a:p>
            <a:pPr algn="ctr"/>
            <a:r>
              <a:rPr lang="en-US" dirty="0">
                <a:solidFill>
                  <a:schemeClr val="tx1">
                    <a:lumMod val="65000"/>
                  </a:schemeClr>
                </a:solidFill>
                <a:latin typeface="Arial" panose="020B0604020202020204" pitchFamily="34" charset="0"/>
                <a:cs typeface="Arial" panose="020B0604020202020204" pitchFamily="34" charset="0"/>
              </a:rPr>
              <a:t>Bauer, 1993; Fivush, 2002</a:t>
            </a:r>
          </a:p>
        </p:txBody>
      </p:sp>
      <p:sp>
        <p:nvSpPr>
          <p:cNvPr id="10" name="Title 1">
            <a:extLst>
              <a:ext uri="{FF2B5EF4-FFF2-40B4-BE49-F238E27FC236}">
                <a16:creationId xmlns:a16="http://schemas.microsoft.com/office/drawing/2014/main" id="{E9BD01A1-6FEF-467B-84E3-1C9F51340C6D}"/>
              </a:ext>
            </a:extLst>
          </p:cNvPr>
          <p:cNvSpPr txBox="1">
            <a:spLocks/>
          </p:cNvSpPr>
          <p:nvPr/>
        </p:nvSpPr>
        <p:spPr>
          <a:xfrm>
            <a:off x="-2537300" y="1553867"/>
            <a:ext cx="119862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accent4"/>
                </a:solidFill>
                <a:latin typeface="Arial" panose="020B0604020202020204" pitchFamily="34" charset="0"/>
                <a:cs typeface="Arial" panose="020B0604020202020204" pitchFamily="34" charset="0"/>
              </a:rPr>
              <a:t>Memory</a:t>
            </a:r>
          </a:p>
        </p:txBody>
      </p:sp>
      <p:sp>
        <p:nvSpPr>
          <p:cNvPr id="3" name="AutoShape 2" descr="Image result for check ma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24" name="Picture 12" descr="Related imag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92380" y="1827931"/>
            <a:ext cx="914400" cy="8715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question mark"/>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6193972" y="1851047"/>
            <a:ext cx="914400" cy="91439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A4367A9-E81E-4585-B6AF-491ED3271060}"/>
              </a:ext>
            </a:extLst>
          </p:cNvPr>
          <p:cNvSpPr txBox="1">
            <a:spLocks/>
          </p:cNvSpPr>
          <p:nvPr/>
        </p:nvSpPr>
        <p:spPr>
          <a:xfrm>
            <a:off x="6072460" y="3193535"/>
            <a:ext cx="55175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ctr">
              <a:buFont typeface="Arial" panose="020B0604020202020204" pitchFamily="34" charset="0"/>
              <a:buChar char="•"/>
            </a:pPr>
            <a:r>
              <a:rPr lang="en-US" sz="4000" dirty="0">
                <a:latin typeface="Arial" panose="020B0604020202020204" pitchFamily="34" charset="0"/>
                <a:cs typeface="Arial" panose="020B0604020202020204" pitchFamily="34" charset="0"/>
              </a:rPr>
              <a:t>Semantic dementia</a:t>
            </a:r>
          </a:p>
        </p:txBody>
      </p:sp>
      <p:sp>
        <p:nvSpPr>
          <p:cNvPr id="17" name="TextBox 16">
            <a:extLst>
              <a:ext uri="{FF2B5EF4-FFF2-40B4-BE49-F238E27FC236}">
                <a16:creationId xmlns:a16="http://schemas.microsoft.com/office/drawing/2014/main" id="{0EDE4E5F-3555-4F01-8E91-D5AC3A8A12DA}"/>
              </a:ext>
            </a:extLst>
          </p:cNvPr>
          <p:cNvSpPr txBox="1"/>
          <p:nvPr/>
        </p:nvSpPr>
        <p:spPr>
          <a:xfrm>
            <a:off x="7249605" y="5166117"/>
            <a:ext cx="3886200" cy="369332"/>
          </a:xfrm>
          <a:prstGeom prst="rect">
            <a:avLst/>
          </a:prstGeom>
          <a:no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Irish et al, 2012; 2013; 2014</a:t>
            </a:r>
          </a:p>
        </p:txBody>
      </p:sp>
    </p:spTree>
    <p:extLst>
      <p:ext uri="{BB962C8B-B14F-4D97-AF65-F5344CB8AC3E}">
        <p14:creationId xmlns:p14="http://schemas.microsoft.com/office/powerpoint/2010/main" val="270846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Question</a:t>
            </a:r>
          </a:p>
        </p:txBody>
      </p:sp>
      <p:sp>
        <p:nvSpPr>
          <p:cNvPr id="7" name="Title 1">
            <a:extLst>
              <a:ext uri="{FF2B5EF4-FFF2-40B4-BE49-F238E27FC236}">
                <a16:creationId xmlns:a16="http://schemas.microsoft.com/office/drawing/2014/main" id="{82CD2644-24B4-432D-BCB3-F126BB812933}"/>
              </a:ext>
            </a:extLst>
          </p:cNvPr>
          <p:cNvSpPr txBox="1">
            <a:spLocks/>
          </p:cNvSpPr>
          <p:nvPr/>
        </p:nvSpPr>
        <p:spPr>
          <a:xfrm>
            <a:off x="637215" y="2412015"/>
            <a:ext cx="11116712" cy="28392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Is mental time travel</a:t>
            </a:r>
          </a:p>
          <a:p>
            <a:pPr algn="ctr"/>
            <a:r>
              <a:rPr lang="en-US" sz="6000" b="1" dirty="0">
                <a:solidFill>
                  <a:srgbClr val="FFC000"/>
                </a:solidFill>
                <a:latin typeface="Arial" panose="020B0604020202020204" pitchFamily="34" charset="0"/>
                <a:cs typeface="Arial" panose="020B0604020202020204" pitchFamily="34" charset="0"/>
              </a:rPr>
              <a:t>uniquely associated </a:t>
            </a:r>
          </a:p>
          <a:p>
            <a:pPr algn="ctr"/>
            <a:r>
              <a:rPr lang="en-US" sz="6000" b="1" dirty="0">
                <a:latin typeface="Arial" panose="020B0604020202020204" pitchFamily="34" charset="0"/>
                <a:cs typeface="Arial" panose="020B0604020202020204" pitchFamily="34" charset="0"/>
              </a:rPr>
              <a:t>with semantic processing?</a:t>
            </a:r>
          </a:p>
        </p:txBody>
      </p:sp>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537206" y="143430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21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Approach</a:t>
            </a:r>
          </a:p>
        </p:txBody>
      </p:sp>
      <p:sp>
        <p:nvSpPr>
          <p:cNvPr id="7" name="Title 1">
            <a:extLst>
              <a:ext uri="{FF2B5EF4-FFF2-40B4-BE49-F238E27FC236}">
                <a16:creationId xmlns:a16="http://schemas.microsoft.com/office/drawing/2014/main" id="{82CD2644-24B4-432D-BCB3-F126BB812933}"/>
              </a:ext>
            </a:extLst>
          </p:cNvPr>
          <p:cNvSpPr txBox="1">
            <a:spLocks/>
          </p:cNvSpPr>
          <p:nvPr/>
        </p:nvSpPr>
        <p:spPr>
          <a:xfrm>
            <a:off x="637215" y="2412015"/>
            <a:ext cx="11116712" cy="2839253"/>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Measure schema usage in </a:t>
            </a:r>
            <a:r>
              <a:rPr lang="en-US" sz="6000" b="1" dirty="0">
                <a:solidFill>
                  <a:schemeClr val="accent4"/>
                </a:solidFill>
                <a:latin typeface="Arial" panose="020B0604020202020204" pitchFamily="34" charset="0"/>
                <a:cs typeface="Arial" panose="020B0604020202020204" pitchFamily="34" charset="0"/>
              </a:rPr>
              <a:t>naturally occurring thoughts </a:t>
            </a:r>
            <a:r>
              <a:rPr lang="en-US" sz="6000" b="1" dirty="0">
                <a:latin typeface="Arial" panose="020B0604020202020204" pitchFamily="34" charset="0"/>
                <a:cs typeface="Arial" panose="020B0604020202020204" pitchFamily="34" charset="0"/>
              </a:rPr>
              <a:t>about the </a:t>
            </a:r>
          </a:p>
          <a:p>
            <a:pPr algn="ctr"/>
            <a:r>
              <a:rPr lang="en-US" sz="6000" b="1" dirty="0">
                <a:solidFill>
                  <a:schemeClr val="accent4"/>
                </a:solidFill>
                <a:latin typeface="Arial" panose="020B0604020202020204" pitchFamily="34" charset="0"/>
                <a:cs typeface="Arial" panose="020B0604020202020204" pitchFamily="34" charset="0"/>
              </a:rPr>
              <a:t>past, present, and future</a:t>
            </a:r>
          </a:p>
        </p:txBody>
      </p:sp>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537206" y="143430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46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Measuring Schemas: Corpus</a:t>
            </a:r>
          </a:p>
        </p:txBody>
      </p:sp>
      <p:sp>
        <p:nvSpPr>
          <p:cNvPr id="10" name="Title 1">
            <a:extLst>
              <a:ext uri="{FF2B5EF4-FFF2-40B4-BE49-F238E27FC236}">
                <a16:creationId xmlns:a16="http://schemas.microsoft.com/office/drawing/2014/main" id="{82CD2644-24B4-432D-BCB3-F126BB812933}"/>
              </a:ext>
            </a:extLst>
          </p:cNvPr>
          <p:cNvSpPr txBox="1">
            <a:spLocks/>
          </p:cNvSpPr>
          <p:nvPr/>
        </p:nvSpPr>
        <p:spPr>
          <a:xfrm>
            <a:off x="1270000" y="1709677"/>
            <a:ext cx="3438012" cy="1084282"/>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Reddit</a:t>
            </a:r>
          </a:p>
        </p:txBody>
      </p:sp>
      <p:sp>
        <p:nvSpPr>
          <p:cNvPr id="11" name="Title 1">
            <a:extLst>
              <a:ext uri="{FF2B5EF4-FFF2-40B4-BE49-F238E27FC236}">
                <a16:creationId xmlns:a16="http://schemas.microsoft.com/office/drawing/2014/main" id="{82CD2644-24B4-432D-BCB3-F126BB812933}"/>
              </a:ext>
            </a:extLst>
          </p:cNvPr>
          <p:cNvSpPr txBox="1">
            <a:spLocks/>
          </p:cNvSpPr>
          <p:nvPr/>
        </p:nvSpPr>
        <p:spPr>
          <a:xfrm>
            <a:off x="6692900" y="1709677"/>
            <a:ext cx="5433828" cy="1084282"/>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All posts in Jan. 2017</a:t>
            </a:r>
          </a:p>
        </p:txBody>
      </p:sp>
      <p:sp>
        <p:nvSpPr>
          <p:cNvPr id="8" name="Title 1">
            <a:extLst>
              <a:ext uri="{FF2B5EF4-FFF2-40B4-BE49-F238E27FC236}">
                <a16:creationId xmlns:a16="http://schemas.microsoft.com/office/drawing/2014/main" id="{82CD2644-24B4-432D-BCB3-F126BB812933}"/>
              </a:ext>
            </a:extLst>
          </p:cNvPr>
          <p:cNvSpPr txBox="1">
            <a:spLocks/>
          </p:cNvSpPr>
          <p:nvPr/>
        </p:nvSpPr>
        <p:spPr>
          <a:xfrm>
            <a:off x="7032182" y="3270420"/>
            <a:ext cx="4755264" cy="2803774"/>
          </a:xfrm>
          <a:prstGeom prst="rect">
            <a:avLst/>
          </a:prstGeom>
          <a:solidFill>
            <a:schemeClr val="tx2">
              <a:lumMod val="25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ctr">
              <a:buFont typeface="Arial" panose="020B0604020202020204" pitchFamily="34" charset="0"/>
              <a:buChar char="•"/>
            </a:pPr>
            <a:r>
              <a:rPr lang="en-US" sz="4000" dirty="0">
                <a:latin typeface="Arial" panose="020B0604020202020204" pitchFamily="34" charset="0"/>
                <a:cs typeface="Arial" panose="020B0604020202020204" pitchFamily="34" charset="0"/>
              </a:rPr>
              <a:t>307M words</a:t>
            </a:r>
          </a:p>
          <a:p>
            <a:pPr marL="571500" indent="-571500" algn="ctr">
              <a:buFont typeface="Arial" panose="020B0604020202020204" pitchFamily="34" charset="0"/>
              <a:buChar char="•"/>
            </a:pPr>
            <a:r>
              <a:rPr lang="en-US" sz="4000" dirty="0">
                <a:latin typeface="Arial" panose="020B0604020202020204" pitchFamily="34" charset="0"/>
                <a:cs typeface="Arial" panose="020B0604020202020204" pitchFamily="34" charset="0"/>
              </a:rPr>
              <a:t>1.9M unique authors</a:t>
            </a:r>
          </a:p>
          <a:p>
            <a:pPr marL="571500" indent="-571500" algn="ctr">
              <a:buFont typeface="Arial" panose="020B0604020202020204" pitchFamily="34" charset="0"/>
              <a:buChar char="•"/>
            </a:pPr>
            <a:r>
              <a:rPr lang="en-US" sz="4000" dirty="0">
                <a:latin typeface="Arial" panose="020B0604020202020204" pitchFamily="34" charset="0"/>
                <a:cs typeface="Arial" panose="020B0604020202020204" pitchFamily="34" charset="0"/>
              </a:rPr>
              <a:t>115,000 unique subreddits</a:t>
            </a:r>
          </a:p>
        </p:txBody>
      </p:sp>
      <p:sp>
        <p:nvSpPr>
          <p:cNvPr id="9" name="TextBox 8">
            <a:extLst>
              <a:ext uri="{FF2B5EF4-FFF2-40B4-BE49-F238E27FC236}">
                <a16:creationId xmlns:a16="http://schemas.microsoft.com/office/drawing/2014/main" id="{E156FB3E-CFFF-4869-BF55-A904EC0E270C}"/>
              </a:ext>
            </a:extLst>
          </p:cNvPr>
          <p:cNvSpPr txBox="1"/>
          <p:nvPr/>
        </p:nvSpPr>
        <p:spPr>
          <a:xfrm>
            <a:off x="5117314" y="6369318"/>
            <a:ext cx="2156514" cy="369332"/>
          </a:xfrm>
          <a:prstGeom prst="rect">
            <a:avLst/>
          </a:prstGeom>
          <a:solidFill>
            <a:srgbClr val="3B3838"/>
          </a:solid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Baumgartner, 2019</a:t>
            </a:r>
          </a:p>
        </p:txBody>
      </p:sp>
      <p:pic>
        <p:nvPicPr>
          <p:cNvPr id="3" name="Picture 2"/>
          <p:cNvPicPr>
            <a:picLocks noChangeAspect="1"/>
          </p:cNvPicPr>
          <p:nvPr/>
        </p:nvPicPr>
        <p:blipFill>
          <a:blip r:embed="rId3"/>
          <a:stretch>
            <a:fillRect/>
          </a:stretch>
        </p:blipFill>
        <p:spPr>
          <a:xfrm>
            <a:off x="895350" y="3401226"/>
            <a:ext cx="4381500" cy="742950"/>
          </a:xfrm>
          <a:prstGeom prst="rect">
            <a:avLst/>
          </a:prstGeom>
        </p:spPr>
      </p:pic>
      <p:pic>
        <p:nvPicPr>
          <p:cNvPr id="4" name="Picture 3"/>
          <p:cNvPicPr>
            <a:picLocks noChangeAspect="1"/>
          </p:cNvPicPr>
          <p:nvPr/>
        </p:nvPicPr>
        <p:blipFill>
          <a:blip r:embed="rId4"/>
          <a:stretch>
            <a:fillRect/>
          </a:stretch>
        </p:blipFill>
        <p:spPr>
          <a:xfrm>
            <a:off x="1123164" y="4284106"/>
            <a:ext cx="3981450" cy="752475"/>
          </a:xfrm>
          <a:prstGeom prst="rect">
            <a:avLst/>
          </a:prstGeom>
        </p:spPr>
      </p:pic>
      <p:pic>
        <p:nvPicPr>
          <p:cNvPr id="6" name="Picture 5"/>
          <p:cNvPicPr>
            <a:picLocks noChangeAspect="1"/>
          </p:cNvPicPr>
          <p:nvPr/>
        </p:nvPicPr>
        <p:blipFill>
          <a:blip r:embed="rId5"/>
          <a:stretch>
            <a:fillRect/>
          </a:stretch>
        </p:blipFill>
        <p:spPr>
          <a:xfrm>
            <a:off x="693737" y="5208194"/>
            <a:ext cx="5038725" cy="723900"/>
          </a:xfrm>
          <a:prstGeom prst="rect">
            <a:avLst/>
          </a:prstGeom>
        </p:spPr>
      </p:pic>
    </p:spTree>
    <p:extLst>
      <p:ext uri="{BB962C8B-B14F-4D97-AF65-F5344CB8AC3E}">
        <p14:creationId xmlns:p14="http://schemas.microsoft.com/office/powerpoint/2010/main" val="98760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3121" y="215031"/>
            <a:ext cx="11929179" cy="6515969"/>
          </a:xfrm>
          <a:prstGeom prst="rect">
            <a:avLst/>
          </a:prstGeom>
        </p:spPr>
      </p:pic>
    </p:spTree>
    <p:extLst>
      <p:ext uri="{BB962C8B-B14F-4D97-AF65-F5344CB8AC3E}">
        <p14:creationId xmlns:p14="http://schemas.microsoft.com/office/powerpoint/2010/main" val="3783959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Topics Learned</a:t>
            </a:r>
          </a:p>
        </p:txBody>
      </p:sp>
      <p:sp>
        <p:nvSpPr>
          <p:cNvPr id="12" name="Title 1">
            <a:extLst>
              <a:ext uri="{FF2B5EF4-FFF2-40B4-BE49-F238E27FC236}">
                <a16:creationId xmlns:a16="http://schemas.microsoft.com/office/drawing/2014/main" id="{82CD2644-24B4-432D-BCB3-F126BB812933}"/>
              </a:ext>
            </a:extLst>
          </p:cNvPr>
          <p:cNvSpPr txBox="1">
            <a:spLocks/>
          </p:cNvSpPr>
          <p:nvPr/>
        </p:nvSpPr>
        <p:spPr>
          <a:xfrm>
            <a:off x="724087" y="1762888"/>
            <a:ext cx="11116712"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4"/>
                </a:solidFill>
                <a:latin typeface="Arial" panose="020B0604020202020204" pitchFamily="34" charset="0"/>
                <a:cs typeface="Arial" panose="020B0604020202020204" pitchFamily="34" charset="0"/>
              </a:rPr>
              <a:t>Feelings:</a:t>
            </a:r>
            <a:r>
              <a:rPr lang="en-US" sz="4000" b="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Feeling | Feels | Felt | Pain | Worse</a:t>
            </a:r>
            <a:endParaRPr lang="en-US" sz="4000" dirty="0">
              <a:solidFill>
                <a:schemeClr val="accent4"/>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723900" y="3173782"/>
            <a:ext cx="11091498"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4"/>
                </a:solidFill>
                <a:latin typeface="Arial" panose="020B0604020202020204" pitchFamily="34" charset="0"/>
                <a:cs typeface="Arial" panose="020B0604020202020204" pitchFamily="34" charset="0"/>
              </a:rPr>
              <a:t>Reading: </a:t>
            </a:r>
            <a:r>
              <a:rPr lang="en-US" sz="4000" dirty="0">
                <a:latin typeface="Arial" panose="020B0604020202020204" pitchFamily="34" charset="0"/>
                <a:cs typeface="Arial" panose="020B0604020202020204" pitchFamily="34" charset="0"/>
              </a:rPr>
              <a:t>Read | Reading | Book | Books | Library</a:t>
            </a:r>
            <a:endParaRPr lang="en-US" sz="4000" dirty="0">
              <a:solidFill>
                <a:schemeClr val="accent4"/>
              </a:solidFill>
              <a:latin typeface="Arial" panose="020B0604020202020204" pitchFamily="34" charset="0"/>
              <a:cs typeface="Arial" panose="020B0604020202020204" pitchFamily="34" charset="0"/>
            </a:endParaRPr>
          </a:p>
        </p:txBody>
      </p:sp>
      <p:sp>
        <p:nvSpPr>
          <p:cNvPr id="15" name="Title 1">
            <a:extLst>
              <a:ext uri="{FF2B5EF4-FFF2-40B4-BE49-F238E27FC236}">
                <a16:creationId xmlns:a16="http://schemas.microsoft.com/office/drawing/2014/main" id="{82CD2644-24B4-432D-BCB3-F126BB812933}"/>
              </a:ext>
            </a:extLst>
          </p:cNvPr>
          <p:cNvSpPr txBox="1">
            <a:spLocks/>
          </p:cNvSpPr>
          <p:nvPr/>
        </p:nvSpPr>
        <p:spPr>
          <a:xfrm>
            <a:off x="723900" y="4658464"/>
            <a:ext cx="11116899"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4"/>
                </a:solidFill>
                <a:latin typeface="Arial" panose="020B0604020202020204" pitchFamily="34" charset="0"/>
                <a:cs typeface="Arial" panose="020B0604020202020204" pitchFamily="34" charset="0"/>
              </a:rPr>
              <a:t>Sounds: </a:t>
            </a:r>
            <a:r>
              <a:rPr lang="en-US" sz="4000" dirty="0">
                <a:latin typeface="Arial" panose="020B0604020202020204" pitchFamily="34" charset="0"/>
                <a:cs typeface="Arial" panose="020B0604020202020204" pitchFamily="34" charset="0"/>
              </a:rPr>
              <a:t>Hear | Sound | Sounds | Audio | Hearing | Noise</a:t>
            </a:r>
            <a:endParaRPr lang="en-US" sz="4000" dirty="0">
              <a:solidFill>
                <a:schemeClr val="accent4"/>
              </a:solidFill>
              <a:latin typeface="Arial" panose="020B0604020202020204" pitchFamily="34" charset="0"/>
              <a:cs typeface="Arial" panose="020B0604020202020204" pitchFamily="34" charset="0"/>
            </a:endParaRPr>
          </a:p>
        </p:txBody>
      </p:sp>
      <p:sp>
        <p:nvSpPr>
          <p:cNvPr id="2" name="Rectangle 1"/>
          <p:cNvSpPr/>
          <p:nvPr/>
        </p:nvSpPr>
        <p:spPr>
          <a:xfrm>
            <a:off x="596900" y="1809204"/>
            <a:ext cx="11358200" cy="8805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6900" y="3076108"/>
            <a:ext cx="11358200" cy="1203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6900" y="4559378"/>
            <a:ext cx="11358200" cy="1203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82CD2644-24B4-432D-BCB3-F126BB812933}"/>
              </a:ext>
            </a:extLst>
          </p:cNvPr>
          <p:cNvSpPr txBox="1">
            <a:spLocks/>
          </p:cNvSpPr>
          <p:nvPr/>
        </p:nvSpPr>
        <p:spPr>
          <a:xfrm>
            <a:off x="451957" y="6005936"/>
            <a:ext cx="11487227"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 N = 500</a:t>
            </a:r>
          </a:p>
        </p:txBody>
      </p:sp>
    </p:spTree>
    <p:extLst>
      <p:ext uri="{BB962C8B-B14F-4D97-AF65-F5344CB8AC3E}">
        <p14:creationId xmlns:p14="http://schemas.microsoft.com/office/powerpoint/2010/main" val="4193533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3508" y="757422"/>
            <a:ext cx="10774498" cy="5567177"/>
          </a:xfrm>
          <a:prstGeom prst="rect">
            <a:avLst/>
          </a:prstGeom>
        </p:spPr>
      </p:pic>
    </p:spTree>
    <p:extLst>
      <p:ext uri="{BB962C8B-B14F-4D97-AF65-F5344CB8AC3E}">
        <p14:creationId xmlns:p14="http://schemas.microsoft.com/office/powerpoint/2010/main" val="3895312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4235" y="487166"/>
            <a:ext cx="9851866" cy="5900933"/>
          </a:xfrm>
          <a:prstGeom prst="rect">
            <a:avLst/>
          </a:prstGeom>
        </p:spPr>
      </p:pic>
    </p:spTree>
    <p:extLst>
      <p:ext uri="{BB962C8B-B14F-4D97-AF65-F5344CB8AC3E}">
        <p14:creationId xmlns:p14="http://schemas.microsoft.com/office/powerpoint/2010/main" val="3445715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1" y="2496757"/>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0" b="1" dirty="0">
                <a:solidFill>
                  <a:schemeClr val="accent4"/>
                </a:solidFill>
                <a:latin typeface="Arial" panose="020B0604020202020204" pitchFamily="34" charset="0"/>
                <a:cs typeface="Arial" panose="020B0604020202020204" pitchFamily="34" charset="0"/>
              </a:rPr>
              <a:t>Evidence for </a:t>
            </a:r>
          </a:p>
          <a:p>
            <a:pPr algn="ctr"/>
            <a:r>
              <a:rPr lang="en-US" sz="5500" b="1" dirty="0">
                <a:solidFill>
                  <a:schemeClr val="accent4"/>
                </a:solidFill>
                <a:latin typeface="Arial" panose="020B0604020202020204" pitchFamily="34" charset="0"/>
                <a:cs typeface="Arial" panose="020B0604020202020204" pitchFamily="34" charset="0"/>
              </a:rPr>
              <a:t>Common Processes</a:t>
            </a:r>
          </a:p>
        </p:txBody>
      </p:sp>
    </p:spTree>
    <p:extLst>
      <p:ext uri="{BB962C8B-B14F-4D97-AF65-F5344CB8AC3E}">
        <p14:creationId xmlns:p14="http://schemas.microsoft.com/office/powerpoint/2010/main" val="2850061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95834" y="94129"/>
            <a:ext cx="9324566" cy="6763871"/>
          </a:xfrm>
          <a:prstGeom prst="rect">
            <a:avLst/>
          </a:prstGeom>
        </p:spPr>
      </p:pic>
    </p:spTree>
    <p:extLst>
      <p:ext uri="{BB962C8B-B14F-4D97-AF65-F5344CB8AC3E}">
        <p14:creationId xmlns:p14="http://schemas.microsoft.com/office/powerpoint/2010/main" val="64461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rthorst\AppData\Local\Microsoft\Windows\INetCache\Content.Word\real_vs_rando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927" y="787400"/>
            <a:ext cx="11102502" cy="5435600"/>
          </a:xfrm>
          <a:prstGeom prst="rect">
            <a:avLst/>
          </a:prstGeom>
          <a:noFill/>
          <a:ln>
            <a:noFill/>
          </a:ln>
        </p:spPr>
      </p:pic>
    </p:spTree>
    <p:extLst>
      <p:ext uri="{BB962C8B-B14F-4D97-AF65-F5344CB8AC3E}">
        <p14:creationId xmlns:p14="http://schemas.microsoft.com/office/powerpoint/2010/main" val="189186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Prediction</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637214" y="1549867"/>
            <a:ext cx="11116712"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Arial" panose="020B0604020202020204" pitchFamily="34" charset="0"/>
                <a:cs typeface="Arial" panose="020B0604020202020204" pitchFamily="34" charset="0"/>
              </a:rPr>
              <a:t>If mental time travel is uniquely associated with semantic processing:</a:t>
            </a:r>
          </a:p>
        </p:txBody>
      </p:sp>
      <p:graphicFrame>
        <p:nvGraphicFramePr>
          <p:cNvPr id="12" name="Chart 11"/>
          <p:cNvGraphicFramePr>
            <a:graphicFrameLocks/>
          </p:cNvGraphicFramePr>
          <p:nvPr>
            <p:extLst>
              <p:ext uri="{D42A27DB-BD31-4B8C-83A1-F6EECF244321}">
                <p14:modId xmlns:p14="http://schemas.microsoft.com/office/powerpoint/2010/main" val="3042971240"/>
              </p:ext>
            </p:extLst>
          </p:nvPr>
        </p:nvGraphicFramePr>
        <p:xfrm>
          <a:off x="3304551" y="3153859"/>
          <a:ext cx="5731239" cy="3286593"/>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3512457" y="3323773"/>
            <a:ext cx="29029" cy="2220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541486" y="5529945"/>
            <a:ext cx="525861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82CD2644-24B4-432D-BCB3-F126BB812933}"/>
              </a:ext>
            </a:extLst>
          </p:cNvPr>
          <p:cNvSpPr txBox="1">
            <a:spLocks/>
          </p:cNvSpPr>
          <p:nvPr/>
        </p:nvSpPr>
        <p:spPr>
          <a:xfrm>
            <a:off x="1265581" y="3024598"/>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Use of Schemas</a:t>
            </a:r>
          </a:p>
        </p:txBody>
      </p:sp>
      <p:cxnSp>
        <p:nvCxnSpPr>
          <p:cNvPr id="20" name="Straight Connector 19">
            <a:extLst>
              <a:ext uri="{FF2B5EF4-FFF2-40B4-BE49-F238E27FC236}">
                <a16:creationId xmlns:a16="http://schemas.microsoft.com/office/drawing/2014/main" id="{8CCD8422-8F17-478F-A361-680D7F6DFB2D}"/>
              </a:ext>
            </a:extLst>
          </p:cNvPr>
          <p:cNvCxnSpPr>
            <a:cxnSpLocks/>
          </p:cNvCxnSpPr>
          <p:nvPr/>
        </p:nvCxnSpPr>
        <p:spPr>
          <a:xfrm>
            <a:off x="437201" y="3153859"/>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238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53247" y="825501"/>
            <a:ext cx="10135280" cy="5435600"/>
          </a:xfrm>
          <a:prstGeom prst="rect">
            <a:avLst/>
          </a:prstGeom>
        </p:spPr>
      </p:pic>
    </p:spTree>
    <p:extLst>
      <p:ext uri="{BB962C8B-B14F-4D97-AF65-F5344CB8AC3E}">
        <p14:creationId xmlns:p14="http://schemas.microsoft.com/office/powerpoint/2010/main" val="2462996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descr="C:\Users\rthorst\AppData\Local\Microsoft\Windows\INetCache\Content.Word\eft_results.png">
            <a:extLst>
              <a:ext uri="{FF2B5EF4-FFF2-40B4-BE49-F238E27FC236}">
                <a16:creationId xmlns:a16="http://schemas.microsoft.com/office/drawing/2014/main" id="{3E29FA53-CE17-49D2-83F5-6BC36B616361}"/>
              </a:ext>
            </a:extLst>
          </p:cNvPr>
          <p:cNvPicPr/>
          <p:nvPr/>
        </p:nvPicPr>
        <p:blipFill>
          <a:blip r:embed="rId3" cstate="print">
            <a:extLst>
              <a:ext uri="{28A0092B-C50C-407E-A947-70E740481C1C}">
                <a14:useLocalDpi xmlns:a14="http://schemas.microsoft.com/office/drawing/2010/main" val="0"/>
              </a:ext>
            </a:extLst>
          </a:blip>
          <a:srcRect t="10658"/>
          <a:stretch>
            <a:fillRect/>
          </a:stretch>
        </p:blipFill>
        <p:spPr bwMode="auto">
          <a:xfrm>
            <a:off x="671070" y="3383628"/>
            <a:ext cx="4969006" cy="3137482"/>
          </a:xfrm>
          <a:prstGeom prst="rect">
            <a:avLst/>
          </a:prstGeom>
          <a:noFill/>
          <a:ln>
            <a:noFill/>
          </a:ln>
        </p:spPr>
      </p:pic>
      <p:pic>
        <p:nvPicPr>
          <p:cNvPr id="2" name="Picture 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26206" y="3552108"/>
            <a:ext cx="5574562" cy="2989664"/>
          </a:xfrm>
          <a:prstGeom prst="rect">
            <a:avLst/>
          </a:prstGeom>
        </p:spPr>
      </p:pic>
      <p:graphicFrame>
        <p:nvGraphicFramePr>
          <p:cNvPr id="3" name="Chart 2">
            <a:extLst>
              <a:ext uri="{FF2B5EF4-FFF2-40B4-BE49-F238E27FC236}">
                <a16:creationId xmlns:a16="http://schemas.microsoft.com/office/drawing/2014/main" id="{12CD9F1D-323B-48D8-9125-743ECB9BE7E7}"/>
              </a:ext>
            </a:extLst>
          </p:cNvPr>
          <p:cNvGraphicFramePr>
            <a:graphicFrameLocks/>
          </p:cNvGraphicFramePr>
          <p:nvPr>
            <p:extLst>
              <p:ext uri="{D42A27DB-BD31-4B8C-83A1-F6EECF244321}">
                <p14:modId xmlns:p14="http://schemas.microsoft.com/office/powerpoint/2010/main" val="2849075662"/>
              </p:ext>
            </p:extLst>
          </p:nvPr>
        </p:nvGraphicFramePr>
        <p:xfrm>
          <a:off x="3766703" y="593562"/>
          <a:ext cx="4501915" cy="1816884"/>
        </p:xfrm>
        <a:graphic>
          <a:graphicData uri="http://schemas.openxmlformats.org/drawingml/2006/chart">
            <c:chart xmlns:c="http://schemas.openxmlformats.org/drawingml/2006/chart" xmlns:r="http://schemas.openxmlformats.org/officeDocument/2006/relationships" r:id="rId5"/>
          </a:graphicData>
        </a:graphic>
      </p:graphicFrame>
      <p:cxnSp>
        <p:nvCxnSpPr>
          <p:cNvPr id="4" name="Straight Connector 3">
            <a:extLst>
              <a:ext uri="{FF2B5EF4-FFF2-40B4-BE49-F238E27FC236}">
                <a16:creationId xmlns:a16="http://schemas.microsoft.com/office/drawing/2014/main" id="{88E76246-D901-46C2-8996-5D8CEC9C53E6}"/>
              </a:ext>
            </a:extLst>
          </p:cNvPr>
          <p:cNvCxnSpPr/>
          <p:nvPr/>
        </p:nvCxnSpPr>
        <p:spPr>
          <a:xfrm>
            <a:off x="3438286" y="387611"/>
            <a:ext cx="29029" cy="22206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67E2302D-FCBE-4843-A15D-7A955E075B4E}"/>
              </a:ext>
            </a:extLst>
          </p:cNvPr>
          <p:cNvSpPr txBox="1">
            <a:spLocks/>
          </p:cNvSpPr>
          <p:nvPr/>
        </p:nvSpPr>
        <p:spPr>
          <a:xfrm>
            <a:off x="3452800" y="2105988"/>
            <a:ext cx="2296441" cy="791375"/>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panose="020B0604020202020204" pitchFamily="34" charset="0"/>
                <a:cs typeface="Arial" panose="020B0604020202020204" pitchFamily="34" charset="0"/>
              </a:rPr>
              <a:t>Past</a:t>
            </a:r>
          </a:p>
        </p:txBody>
      </p:sp>
      <p:sp>
        <p:nvSpPr>
          <p:cNvPr id="7" name="Title 1">
            <a:extLst>
              <a:ext uri="{FF2B5EF4-FFF2-40B4-BE49-F238E27FC236}">
                <a16:creationId xmlns:a16="http://schemas.microsoft.com/office/drawing/2014/main" id="{1985A9DC-5744-40F3-B0A3-E752DFDFF93A}"/>
              </a:ext>
            </a:extLst>
          </p:cNvPr>
          <p:cNvSpPr txBox="1">
            <a:spLocks/>
          </p:cNvSpPr>
          <p:nvPr/>
        </p:nvSpPr>
        <p:spPr>
          <a:xfrm>
            <a:off x="-949524" y="316228"/>
            <a:ext cx="14091048" cy="66937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accent5"/>
                </a:solidFill>
                <a:latin typeface="Arial" panose="020B0604020202020204" pitchFamily="34" charset="0"/>
                <a:cs typeface="Arial" panose="020B0604020202020204" pitchFamily="34" charset="0"/>
              </a:rPr>
              <a:t>If uniquely associated </a:t>
            </a:r>
            <a:r>
              <a:rPr lang="en-US" sz="4000" b="1" dirty="0">
                <a:solidFill>
                  <a:schemeClr val="bg1"/>
                </a:solidFill>
                <a:latin typeface="Arial" panose="020B0604020202020204" pitchFamily="34" charset="0"/>
                <a:cs typeface="Arial" panose="020B0604020202020204" pitchFamily="34" charset="0"/>
              </a:rPr>
              <a:t>with mental time travel:</a:t>
            </a:r>
          </a:p>
        </p:txBody>
      </p:sp>
      <p:cxnSp>
        <p:nvCxnSpPr>
          <p:cNvPr id="12" name="Straight Connector 11">
            <a:extLst>
              <a:ext uri="{FF2B5EF4-FFF2-40B4-BE49-F238E27FC236}">
                <a16:creationId xmlns:a16="http://schemas.microsoft.com/office/drawing/2014/main" id="{16DA3F1B-5312-404E-A53F-83CF449652FD}"/>
              </a:ext>
            </a:extLst>
          </p:cNvPr>
          <p:cNvCxnSpPr>
            <a:cxnSpLocks/>
          </p:cNvCxnSpPr>
          <p:nvPr/>
        </p:nvCxnSpPr>
        <p:spPr>
          <a:xfrm>
            <a:off x="4129145" y="940604"/>
            <a:ext cx="0" cy="132632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32FC05-56D1-4097-8F6F-1F54068FF828}"/>
              </a:ext>
            </a:extLst>
          </p:cNvPr>
          <p:cNvCxnSpPr>
            <a:cxnSpLocks/>
          </p:cNvCxnSpPr>
          <p:nvPr/>
        </p:nvCxnSpPr>
        <p:spPr>
          <a:xfrm>
            <a:off x="4129145" y="2244432"/>
            <a:ext cx="4139473" cy="2249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D9E2B2B-E28A-4F71-8529-996FB703C6C6}"/>
              </a:ext>
            </a:extLst>
          </p:cNvPr>
          <p:cNvSpPr/>
          <p:nvPr/>
        </p:nvSpPr>
        <p:spPr>
          <a:xfrm>
            <a:off x="5431530" y="2290033"/>
            <a:ext cx="1067921" cy="400110"/>
          </a:xfrm>
          <a:prstGeom prst="rect">
            <a:avLst/>
          </a:prstGeom>
        </p:spPr>
        <p:txBody>
          <a:bodyPr wrap="none">
            <a:spAutoFit/>
          </a:bodyPr>
          <a:lstStyle/>
          <a:p>
            <a:r>
              <a:rPr lang="en-US" sz="2000" dirty="0">
                <a:solidFill>
                  <a:schemeClr val="bg1"/>
                </a:solidFill>
                <a:latin typeface="Arial" panose="020B0604020202020204" pitchFamily="34" charset="0"/>
                <a:cs typeface="Arial" panose="020B0604020202020204" pitchFamily="34" charset="0"/>
              </a:rPr>
              <a:t>Present</a:t>
            </a:r>
            <a:endParaRPr lang="en-US" sz="2000" dirty="0"/>
          </a:p>
        </p:txBody>
      </p:sp>
      <p:sp>
        <p:nvSpPr>
          <p:cNvPr id="17" name="Title 1">
            <a:extLst>
              <a:ext uri="{FF2B5EF4-FFF2-40B4-BE49-F238E27FC236}">
                <a16:creationId xmlns:a16="http://schemas.microsoft.com/office/drawing/2014/main" id="{E7842702-F05D-4A29-BF97-3CB6B84E2D34}"/>
              </a:ext>
            </a:extLst>
          </p:cNvPr>
          <p:cNvSpPr txBox="1">
            <a:spLocks/>
          </p:cNvSpPr>
          <p:nvPr/>
        </p:nvSpPr>
        <p:spPr>
          <a:xfrm>
            <a:off x="6806925" y="2271828"/>
            <a:ext cx="1292477" cy="46774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panose="020B0604020202020204" pitchFamily="34" charset="0"/>
                <a:cs typeface="Arial" panose="020B0604020202020204" pitchFamily="34" charset="0"/>
              </a:rPr>
              <a:t> Future</a:t>
            </a:r>
          </a:p>
        </p:txBody>
      </p:sp>
      <p:sp>
        <p:nvSpPr>
          <p:cNvPr id="18" name="Title 1">
            <a:extLst>
              <a:ext uri="{FF2B5EF4-FFF2-40B4-BE49-F238E27FC236}">
                <a16:creationId xmlns:a16="http://schemas.microsoft.com/office/drawing/2014/main" id="{79C0FEEC-B765-4D9A-9C16-A6CB94DB61F1}"/>
              </a:ext>
            </a:extLst>
          </p:cNvPr>
          <p:cNvSpPr txBox="1">
            <a:spLocks/>
          </p:cNvSpPr>
          <p:nvPr/>
        </p:nvSpPr>
        <p:spPr>
          <a:xfrm>
            <a:off x="212100" y="2811157"/>
            <a:ext cx="5810993" cy="66937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Arial" panose="020B0604020202020204" pitchFamily="34" charset="0"/>
                <a:cs typeface="Arial" panose="020B0604020202020204" pitchFamily="34" charset="0"/>
              </a:rPr>
              <a:t>Episodic Processing</a:t>
            </a:r>
          </a:p>
        </p:txBody>
      </p:sp>
      <p:sp>
        <p:nvSpPr>
          <p:cNvPr id="20" name="Title 1">
            <a:extLst>
              <a:ext uri="{FF2B5EF4-FFF2-40B4-BE49-F238E27FC236}">
                <a16:creationId xmlns:a16="http://schemas.microsoft.com/office/drawing/2014/main" id="{E22CAD14-BFFB-4204-8258-3503ABF3DF6C}"/>
              </a:ext>
            </a:extLst>
          </p:cNvPr>
          <p:cNvSpPr txBox="1">
            <a:spLocks/>
          </p:cNvSpPr>
          <p:nvPr/>
        </p:nvSpPr>
        <p:spPr>
          <a:xfrm>
            <a:off x="7548145" y="2833922"/>
            <a:ext cx="2997841" cy="66937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Arial" panose="020B0604020202020204" pitchFamily="34" charset="0"/>
                <a:cs typeface="Arial" panose="020B0604020202020204" pitchFamily="34" charset="0"/>
              </a:rPr>
              <a:t>Schemas</a:t>
            </a:r>
          </a:p>
        </p:txBody>
      </p:sp>
      <p:sp>
        <p:nvSpPr>
          <p:cNvPr id="21" name="Title 1">
            <a:extLst>
              <a:ext uri="{FF2B5EF4-FFF2-40B4-BE49-F238E27FC236}">
                <a16:creationId xmlns:a16="http://schemas.microsoft.com/office/drawing/2014/main" id="{6D74E65F-E330-4DB8-A655-2508FEEE9C9F}"/>
              </a:ext>
            </a:extLst>
          </p:cNvPr>
          <p:cNvSpPr txBox="1">
            <a:spLocks/>
          </p:cNvSpPr>
          <p:nvPr/>
        </p:nvSpPr>
        <p:spPr>
          <a:xfrm>
            <a:off x="2468789" y="773533"/>
            <a:ext cx="2296441" cy="168503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1"/>
                </a:solidFill>
                <a:latin typeface="Arial" panose="020B0604020202020204" pitchFamily="34" charset="0"/>
                <a:cs typeface="Arial" panose="020B0604020202020204" pitchFamily="34" charset="0"/>
              </a:rPr>
              <a:t>Mental Process</a:t>
            </a:r>
          </a:p>
        </p:txBody>
      </p:sp>
      <p:sp>
        <p:nvSpPr>
          <p:cNvPr id="22" name="Rectangle 21">
            <a:extLst>
              <a:ext uri="{FF2B5EF4-FFF2-40B4-BE49-F238E27FC236}">
                <a16:creationId xmlns:a16="http://schemas.microsoft.com/office/drawing/2014/main" id="{6C42B311-25D2-47F6-8B72-4C676CD95589}"/>
              </a:ext>
            </a:extLst>
          </p:cNvPr>
          <p:cNvSpPr/>
          <p:nvPr/>
        </p:nvSpPr>
        <p:spPr>
          <a:xfrm>
            <a:off x="212100" y="144380"/>
            <a:ext cx="11767800" cy="264072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155A0D1-8848-4517-9EA0-061759DC533D}"/>
              </a:ext>
            </a:extLst>
          </p:cNvPr>
          <p:cNvSpPr/>
          <p:nvPr/>
        </p:nvSpPr>
        <p:spPr>
          <a:xfrm>
            <a:off x="212100" y="2804390"/>
            <a:ext cx="5810993" cy="403756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4A1B3E-3CE5-4366-97D2-F548651FA88E}"/>
              </a:ext>
            </a:extLst>
          </p:cNvPr>
          <p:cNvSpPr/>
          <p:nvPr/>
        </p:nvSpPr>
        <p:spPr>
          <a:xfrm>
            <a:off x="6007686" y="2817880"/>
            <a:ext cx="5972214" cy="403756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x mark icon">
            <a:extLst>
              <a:ext uri="{FF2B5EF4-FFF2-40B4-BE49-F238E27FC236}">
                <a16:creationId xmlns:a16="http://schemas.microsoft.com/office/drawing/2014/main" id="{D7284345-E710-4D12-9B3B-88506247B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393" y="3552108"/>
            <a:ext cx="841354" cy="8413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Related image">
            <a:extLst>
              <a:ext uri="{FF2B5EF4-FFF2-40B4-BE49-F238E27FC236}">
                <a16:creationId xmlns:a16="http://schemas.microsoft.com/office/drawing/2014/main" id="{5A374C23-7FD7-44F3-A129-91557777AB37}"/>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268618" y="3669280"/>
            <a:ext cx="914400" cy="87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935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Discussion</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2584963" y="3251617"/>
            <a:ext cx="9277495"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Mental time travel </a:t>
            </a:r>
            <a:r>
              <a:rPr lang="en-US" sz="4000" b="1" dirty="0">
                <a:solidFill>
                  <a:schemeClr val="accent4"/>
                </a:solidFill>
                <a:latin typeface="Arial" panose="020B0604020202020204" pitchFamily="34" charset="0"/>
                <a:cs typeface="Arial" panose="020B0604020202020204" pitchFamily="34" charset="0"/>
              </a:rPr>
              <a:t>is</a:t>
            </a:r>
            <a:r>
              <a:rPr lang="en-US" sz="4000" b="1" dirty="0">
                <a:latin typeface="Arial" panose="020B0604020202020204" pitchFamily="34" charset="0"/>
                <a:cs typeface="Arial" panose="020B0604020202020204" pitchFamily="34" charset="0"/>
              </a:rPr>
              <a:t> uniquely associated with semantic processing</a:t>
            </a:r>
          </a:p>
          <a:p>
            <a:endParaRPr lang="en-US" sz="4000" b="1" dirty="0">
              <a:latin typeface="Arial" panose="020B0604020202020204" pitchFamily="34" charset="0"/>
              <a:cs typeface="Arial" panose="020B0604020202020204" pitchFamily="34" charset="0"/>
            </a:endParaRPr>
          </a:p>
          <a:p>
            <a:endParaRPr lang="en-US" sz="4000" b="1" dirty="0">
              <a:latin typeface="Arial" panose="020B0604020202020204" pitchFamily="34" charset="0"/>
              <a:cs typeface="Arial" panose="020B0604020202020204" pitchFamily="34" charset="0"/>
            </a:endParaRPr>
          </a:p>
          <a:p>
            <a:r>
              <a:rPr lang="en-US" sz="4000" b="1" dirty="0">
                <a:latin typeface="Arial" panose="020B0604020202020204" pitchFamily="34" charset="0"/>
                <a:cs typeface="Arial" panose="020B0604020202020204" pitchFamily="34" charset="0"/>
              </a:rPr>
              <a:t>Only in </a:t>
            </a:r>
            <a:r>
              <a:rPr lang="en-US" sz="4000" b="1" dirty="0">
                <a:solidFill>
                  <a:schemeClr val="accent4"/>
                </a:solidFill>
                <a:latin typeface="Arial" panose="020B0604020202020204" pitchFamily="34" charset="0"/>
                <a:cs typeface="Arial" panose="020B0604020202020204" pitchFamily="34" charset="0"/>
              </a:rPr>
              <a:t>naturally occurring temporal thoughts?</a:t>
            </a:r>
          </a:p>
        </p:txBody>
      </p:sp>
      <p:pic>
        <p:nvPicPr>
          <p:cNvPr id="9220" name="Picture 4" descr="Image result for question mark"/>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60808" y="4519723"/>
            <a:ext cx="1210506" cy="121050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446159" y="149487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12" descr="Related imag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08861" y="2380080"/>
            <a:ext cx="914400" cy="87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38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793515" y="261257"/>
            <a:ext cx="10709474" cy="1619794"/>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Study 3: Lab-Elicited Temporal Thoughts</a:t>
            </a:r>
          </a:p>
        </p:txBody>
      </p:sp>
      <p:sp>
        <p:nvSpPr>
          <p:cNvPr id="6" name="Title 1">
            <a:extLst>
              <a:ext uri="{FF2B5EF4-FFF2-40B4-BE49-F238E27FC236}">
                <a16:creationId xmlns:a16="http://schemas.microsoft.com/office/drawing/2014/main" id="{82CD2644-24B4-432D-BCB3-F126BB812933}"/>
              </a:ext>
            </a:extLst>
          </p:cNvPr>
          <p:cNvSpPr txBox="1">
            <a:spLocks/>
          </p:cNvSpPr>
          <p:nvPr/>
        </p:nvSpPr>
        <p:spPr>
          <a:xfrm>
            <a:off x="2082801" y="2463800"/>
            <a:ext cx="8826499" cy="335279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Previous studies used </a:t>
            </a:r>
            <a:r>
              <a:rPr lang="en-US" sz="4000" b="1" dirty="0">
                <a:solidFill>
                  <a:schemeClr val="accent4"/>
                </a:solidFill>
                <a:latin typeface="Arial" panose="020B0604020202020204" pitchFamily="34" charset="0"/>
                <a:cs typeface="Arial" panose="020B0604020202020204" pitchFamily="34" charset="0"/>
              </a:rPr>
              <a:t>naturally occurring temporal thoughts</a:t>
            </a:r>
            <a:endParaRPr lang="en-US" sz="4000" b="1"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r>
              <a:rPr lang="en-US" sz="4000" dirty="0">
                <a:latin typeface="Arial" panose="020B0604020202020204" pitchFamily="34" charset="0"/>
                <a:cs typeface="Arial" panose="020B0604020202020204" pitchFamily="34" charset="0"/>
              </a:rPr>
              <a:t>Results differ using </a:t>
            </a:r>
            <a:r>
              <a:rPr lang="en-US" sz="4000" b="1" dirty="0">
                <a:solidFill>
                  <a:schemeClr val="accent4"/>
                </a:solidFill>
                <a:latin typeface="Arial" panose="020B0604020202020204" pitchFamily="34" charset="0"/>
                <a:cs typeface="Arial" panose="020B0604020202020204" pitchFamily="34" charset="0"/>
              </a:rPr>
              <a:t>thoughts elicited in the lab?</a:t>
            </a:r>
            <a:r>
              <a:rPr lang="en-US" sz="4000" b="1" dirty="0">
                <a:latin typeface="Arial" panose="020B0604020202020204" pitchFamily="34" charset="0"/>
                <a:cs typeface="Arial" panose="020B0604020202020204" pitchFamily="34" charset="0"/>
              </a:rPr>
              <a:t> </a:t>
            </a:r>
            <a:endParaRPr lang="en-US" sz="4000" b="1"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012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C:\Users\rthorst\Desktop\NOTEBOOK\Lab\Prospection\THESIS\FIGURES\lab_figures\crovitz_method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7000" y="1231900"/>
            <a:ext cx="9774410" cy="4407535"/>
          </a:xfrm>
          <a:prstGeom prst="rect">
            <a:avLst/>
          </a:prstGeom>
          <a:noFill/>
          <a:ln>
            <a:noFill/>
          </a:ln>
        </p:spPr>
      </p:pic>
      <p:sp>
        <p:nvSpPr>
          <p:cNvPr id="3" name="Rectangle 2"/>
          <p:cNvSpPr/>
          <p:nvPr/>
        </p:nvSpPr>
        <p:spPr>
          <a:xfrm>
            <a:off x="3673897" y="5869801"/>
            <a:ext cx="4790094" cy="707886"/>
          </a:xfrm>
          <a:prstGeom prst="rect">
            <a:avLst/>
          </a:prstGeom>
        </p:spPr>
        <p:txBody>
          <a:bodyPr wrap="none">
            <a:spAutoFit/>
          </a:bodyPr>
          <a:lstStyle/>
          <a:p>
            <a:r>
              <a:rPr lang="en-US" sz="4000" b="1" dirty="0">
                <a:solidFill>
                  <a:schemeClr val="bg1"/>
                </a:solidFill>
                <a:latin typeface="Arial" panose="020B0604020202020204" pitchFamily="34" charset="0"/>
                <a:cs typeface="Arial" panose="020B0604020202020204" pitchFamily="34" charset="0"/>
              </a:rPr>
              <a:t>N = 74 Participants</a:t>
            </a:r>
          </a:p>
        </p:txBody>
      </p:sp>
    </p:spTree>
    <p:extLst>
      <p:ext uri="{BB962C8B-B14F-4D97-AF65-F5344CB8AC3E}">
        <p14:creationId xmlns:p14="http://schemas.microsoft.com/office/powerpoint/2010/main" val="452543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Predictions</a:t>
            </a:r>
          </a:p>
        </p:txBody>
      </p:sp>
      <p:sp>
        <p:nvSpPr>
          <p:cNvPr id="2" name="Rectangle 1"/>
          <p:cNvSpPr/>
          <p:nvPr/>
        </p:nvSpPr>
        <p:spPr>
          <a:xfrm>
            <a:off x="4927600" y="2692400"/>
            <a:ext cx="736600" cy="2324100"/>
          </a:xfrm>
          <a:prstGeom prst="rect">
            <a:avLst/>
          </a:prstGeom>
          <a:solidFill>
            <a:srgbClr val="ACDDCD"/>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934200" y="3644900"/>
            <a:ext cx="736600" cy="1371600"/>
          </a:xfrm>
          <a:prstGeom prst="rect">
            <a:avLst/>
          </a:prstGeom>
          <a:solidFill>
            <a:srgbClr val="25498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69148" y="5181600"/>
            <a:ext cx="351410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Past		Future</a:t>
            </a:r>
          </a:p>
        </p:txBody>
      </p:sp>
      <p:cxnSp>
        <p:nvCxnSpPr>
          <p:cNvPr id="21" name="Straight Connector 20"/>
          <p:cNvCxnSpPr/>
          <p:nvPr/>
        </p:nvCxnSpPr>
        <p:spPr>
          <a:xfrm>
            <a:off x="4343400" y="2215398"/>
            <a:ext cx="23586" cy="2807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356100" y="5015594"/>
            <a:ext cx="3827152" cy="7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82CD2644-24B4-432D-BCB3-F126BB812933}"/>
              </a:ext>
            </a:extLst>
          </p:cNvPr>
          <p:cNvSpPr txBox="1">
            <a:spLocks/>
          </p:cNvSpPr>
          <p:nvPr/>
        </p:nvSpPr>
        <p:spPr>
          <a:xfrm>
            <a:off x="2446104" y="2013135"/>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Episodic Language</a:t>
            </a:r>
          </a:p>
        </p:txBody>
      </p:sp>
    </p:spTree>
    <p:extLst>
      <p:ext uri="{BB962C8B-B14F-4D97-AF65-F5344CB8AC3E}">
        <p14:creationId xmlns:p14="http://schemas.microsoft.com/office/powerpoint/2010/main" val="47833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6194" y="1224785"/>
            <a:ext cx="11330211" cy="4960115"/>
          </a:xfrm>
          <a:prstGeom prst="rect">
            <a:avLst/>
          </a:prstGeom>
        </p:spPr>
      </p:pic>
    </p:spTree>
    <p:extLst>
      <p:ext uri="{BB962C8B-B14F-4D97-AF65-F5344CB8AC3E}">
        <p14:creationId xmlns:p14="http://schemas.microsoft.com/office/powerpoint/2010/main" val="302848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14"/>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F7416C-2241-4943-864B-2F659108E5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8" t="946" r="2625" b="50000"/>
          <a:stretch/>
        </p:blipFill>
        <p:spPr bwMode="auto">
          <a:xfrm>
            <a:off x="3148147" y="509451"/>
            <a:ext cx="5695407" cy="51687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56FB3E-CFFF-4869-BF55-A904EC0E270C}"/>
              </a:ext>
            </a:extLst>
          </p:cNvPr>
          <p:cNvSpPr txBox="1"/>
          <p:nvPr/>
        </p:nvSpPr>
        <p:spPr>
          <a:xfrm>
            <a:off x="3895996" y="5927501"/>
            <a:ext cx="3886200" cy="646331"/>
          </a:xfrm>
          <a:prstGeom prst="rect">
            <a:avLst/>
          </a:prstGeom>
          <a:solidFill>
            <a:srgbClr val="191814"/>
          </a:solidFill>
        </p:spPr>
        <p:txBody>
          <a:bodyPr wrap="square" rtlCol="0">
            <a:spAutoFit/>
          </a:bodyPr>
          <a:lstStyle/>
          <a:p>
            <a:pPr algn="ctr"/>
            <a:r>
              <a:rPr lang="en-US" dirty="0">
                <a:latin typeface="Arial" panose="020B0604020202020204" pitchFamily="34" charset="0"/>
                <a:cs typeface="Arial" panose="020B0604020202020204" pitchFamily="34" charset="0"/>
              </a:rPr>
              <a:t>Benoit &amp; Schacter, 2015; </a:t>
            </a:r>
          </a:p>
          <a:p>
            <a:pPr algn="ctr"/>
            <a:r>
              <a:rPr lang="en-US" dirty="0" err="1">
                <a:latin typeface="Arial" panose="020B0604020202020204" pitchFamily="34" charset="0"/>
                <a:cs typeface="Arial" panose="020B0604020202020204" pitchFamily="34" charset="0"/>
              </a:rPr>
              <a:t>Spreng</a:t>
            </a:r>
            <a:r>
              <a:rPr lang="en-US" dirty="0">
                <a:latin typeface="Arial" panose="020B0604020202020204" pitchFamily="34" charset="0"/>
                <a:cs typeface="Arial" panose="020B0604020202020204" pitchFamily="34" charset="0"/>
              </a:rPr>
              <a:t>, Mar, &amp; Kim, 2009</a:t>
            </a:r>
          </a:p>
        </p:txBody>
      </p:sp>
    </p:spTree>
    <p:extLst>
      <p:ext uri="{BB962C8B-B14F-4D97-AF65-F5344CB8AC3E}">
        <p14:creationId xmlns:p14="http://schemas.microsoft.com/office/powerpoint/2010/main" val="3914485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Predictions</a:t>
            </a:r>
          </a:p>
        </p:txBody>
      </p:sp>
      <p:sp>
        <p:nvSpPr>
          <p:cNvPr id="24" name="Rectangle 23"/>
          <p:cNvSpPr/>
          <p:nvPr/>
        </p:nvSpPr>
        <p:spPr>
          <a:xfrm>
            <a:off x="6845300" y="2653394"/>
            <a:ext cx="736600" cy="2324100"/>
          </a:xfrm>
          <a:prstGeom prst="rect">
            <a:avLst/>
          </a:prstGeom>
          <a:solidFill>
            <a:srgbClr val="25498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93952" y="3608098"/>
            <a:ext cx="736600" cy="1371600"/>
          </a:xfrm>
          <a:prstGeom prst="rect">
            <a:avLst/>
          </a:prstGeom>
          <a:solidFill>
            <a:srgbClr val="ACDDCD"/>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669148" y="5142594"/>
            <a:ext cx="351410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Past		Future</a:t>
            </a:r>
          </a:p>
        </p:txBody>
      </p:sp>
      <p:cxnSp>
        <p:nvCxnSpPr>
          <p:cNvPr id="27" name="Straight Connector 26"/>
          <p:cNvCxnSpPr/>
          <p:nvPr/>
        </p:nvCxnSpPr>
        <p:spPr>
          <a:xfrm>
            <a:off x="4343400" y="5003412"/>
            <a:ext cx="3827152" cy="7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2CD2644-24B4-432D-BCB3-F126BB812933}"/>
              </a:ext>
            </a:extLst>
          </p:cNvPr>
          <p:cNvSpPr txBox="1">
            <a:spLocks/>
          </p:cNvSpPr>
          <p:nvPr/>
        </p:nvSpPr>
        <p:spPr>
          <a:xfrm>
            <a:off x="2487172" y="2030243"/>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Use of Schemas</a:t>
            </a:r>
          </a:p>
        </p:txBody>
      </p:sp>
      <p:cxnSp>
        <p:nvCxnSpPr>
          <p:cNvPr id="29" name="Straight Connector 28"/>
          <p:cNvCxnSpPr/>
          <p:nvPr/>
        </p:nvCxnSpPr>
        <p:spPr>
          <a:xfrm>
            <a:off x="4330700" y="2189092"/>
            <a:ext cx="23586" cy="2807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2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37926" y="848864"/>
            <a:ext cx="8869929" cy="5501135"/>
          </a:xfrm>
          <a:prstGeom prst="rect">
            <a:avLst/>
          </a:prstGeom>
        </p:spPr>
      </p:pic>
    </p:spTree>
    <p:extLst>
      <p:ext uri="{BB962C8B-B14F-4D97-AF65-F5344CB8AC3E}">
        <p14:creationId xmlns:p14="http://schemas.microsoft.com/office/powerpoint/2010/main" val="2306445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Topics Learned</a:t>
            </a:r>
          </a:p>
        </p:txBody>
      </p:sp>
      <p:sp>
        <p:nvSpPr>
          <p:cNvPr id="12" name="Title 1">
            <a:extLst>
              <a:ext uri="{FF2B5EF4-FFF2-40B4-BE49-F238E27FC236}">
                <a16:creationId xmlns:a16="http://schemas.microsoft.com/office/drawing/2014/main" id="{82CD2644-24B4-432D-BCB3-F126BB812933}"/>
              </a:ext>
            </a:extLst>
          </p:cNvPr>
          <p:cNvSpPr txBox="1">
            <a:spLocks/>
          </p:cNvSpPr>
          <p:nvPr/>
        </p:nvSpPr>
        <p:spPr>
          <a:xfrm>
            <a:off x="724087" y="1762888"/>
            <a:ext cx="11116712"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Emory | Attend | Rode | </a:t>
            </a:r>
            <a:r>
              <a:rPr lang="en-US" sz="4000" dirty="0">
                <a:solidFill>
                  <a:schemeClr val="accent4"/>
                </a:solidFill>
                <a:latin typeface="Arial" panose="020B0604020202020204" pitchFamily="34" charset="0"/>
                <a:cs typeface="Arial" panose="020B0604020202020204" pitchFamily="34" charset="0"/>
              </a:rPr>
              <a:t>Horse</a:t>
            </a:r>
            <a:r>
              <a:rPr lang="en-US" sz="4000" dirty="0">
                <a:latin typeface="Arial" panose="020B0604020202020204" pitchFamily="34" charset="0"/>
                <a:cs typeface="Arial" panose="020B0604020202020204" pitchFamily="34" charset="0"/>
              </a:rPr>
              <a:t> | Took</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723900" y="3173782"/>
            <a:ext cx="11091498"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Meeting | </a:t>
            </a:r>
            <a:r>
              <a:rPr lang="en-US" sz="4000" dirty="0">
                <a:solidFill>
                  <a:schemeClr val="accent4"/>
                </a:solidFill>
                <a:latin typeface="Arial" panose="020B0604020202020204" pitchFamily="34" charset="0"/>
                <a:cs typeface="Arial" panose="020B0604020202020204" pitchFamily="34" charset="0"/>
              </a:rPr>
              <a:t>Church</a:t>
            </a:r>
            <a:r>
              <a:rPr lang="en-US" sz="4000" dirty="0">
                <a:latin typeface="Arial" panose="020B0604020202020204" pitchFamily="34" charset="0"/>
                <a:cs typeface="Arial" panose="020B0604020202020204" pitchFamily="34" charset="0"/>
              </a:rPr>
              <a:t> | Raised | Dh | Attend</a:t>
            </a:r>
          </a:p>
        </p:txBody>
      </p:sp>
      <p:sp>
        <p:nvSpPr>
          <p:cNvPr id="15" name="Title 1">
            <a:extLst>
              <a:ext uri="{FF2B5EF4-FFF2-40B4-BE49-F238E27FC236}">
                <a16:creationId xmlns:a16="http://schemas.microsoft.com/office/drawing/2014/main" id="{82CD2644-24B4-432D-BCB3-F126BB812933}"/>
              </a:ext>
            </a:extLst>
          </p:cNvPr>
          <p:cNvSpPr txBox="1">
            <a:spLocks/>
          </p:cNvSpPr>
          <p:nvPr/>
        </p:nvSpPr>
        <p:spPr>
          <a:xfrm>
            <a:off x="723900" y="4658464"/>
            <a:ext cx="11116899"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4"/>
                </a:solidFill>
                <a:latin typeface="Arial" panose="020B0604020202020204" pitchFamily="34" charset="0"/>
                <a:cs typeface="Arial" panose="020B0604020202020204" pitchFamily="34" charset="0"/>
              </a:rPr>
              <a:t>Birds</a:t>
            </a:r>
            <a:r>
              <a:rPr lang="en-US" sz="4000" dirty="0">
                <a:latin typeface="Arial" panose="020B0604020202020204" pitchFamily="34" charset="0"/>
                <a:cs typeface="Arial" panose="020B0604020202020204" pitchFamily="34" charset="0"/>
              </a:rPr>
              <a:t> | Park | Coming | Feeding | Saw</a:t>
            </a:r>
          </a:p>
        </p:txBody>
      </p:sp>
      <p:sp>
        <p:nvSpPr>
          <p:cNvPr id="2" name="Rectangle 1"/>
          <p:cNvSpPr/>
          <p:nvPr/>
        </p:nvSpPr>
        <p:spPr>
          <a:xfrm>
            <a:off x="596900" y="1809204"/>
            <a:ext cx="11358200" cy="8805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96900" y="3076108"/>
            <a:ext cx="11358200" cy="1203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6900" y="4559378"/>
            <a:ext cx="11358200" cy="12037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82CD2644-24B4-432D-BCB3-F126BB812933}"/>
              </a:ext>
            </a:extLst>
          </p:cNvPr>
          <p:cNvSpPr txBox="1">
            <a:spLocks/>
          </p:cNvSpPr>
          <p:nvPr/>
        </p:nvSpPr>
        <p:spPr>
          <a:xfrm>
            <a:off x="451957" y="6005936"/>
            <a:ext cx="11487227" cy="100946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 N = 500</a:t>
            </a:r>
          </a:p>
        </p:txBody>
      </p:sp>
    </p:spTree>
    <p:extLst>
      <p:ext uri="{BB962C8B-B14F-4D97-AF65-F5344CB8AC3E}">
        <p14:creationId xmlns:p14="http://schemas.microsoft.com/office/powerpoint/2010/main" val="1259516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Discussion</a:t>
            </a:r>
          </a:p>
        </p:txBody>
      </p:sp>
      <p:sp>
        <p:nvSpPr>
          <p:cNvPr id="14" name="Title 1">
            <a:extLst>
              <a:ext uri="{FF2B5EF4-FFF2-40B4-BE49-F238E27FC236}">
                <a16:creationId xmlns:a16="http://schemas.microsoft.com/office/drawing/2014/main" id="{82CD2644-24B4-432D-BCB3-F126BB812933}"/>
              </a:ext>
            </a:extLst>
          </p:cNvPr>
          <p:cNvSpPr txBox="1">
            <a:spLocks/>
          </p:cNvSpPr>
          <p:nvPr/>
        </p:nvSpPr>
        <p:spPr>
          <a:xfrm>
            <a:off x="2635763" y="3003636"/>
            <a:ext cx="9277495" cy="147473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accent4"/>
                </a:solidFill>
                <a:latin typeface="Arial" panose="020B0604020202020204" pitchFamily="34" charset="0"/>
                <a:cs typeface="Arial" panose="020B0604020202020204" pitchFamily="34" charset="0"/>
              </a:rPr>
              <a:t>Same results </a:t>
            </a:r>
            <a:r>
              <a:rPr lang="en-US" sz="4000" dirty="0">
                <a:latin typeface="Arial" panose="020B0604020202020204" pitchFamily="34" charset="0"/>
                <a:cs typeface="Arial" panose="020B0604020202020204" pitchFamily="34" charset="0"/>
              </a:rPr>
              <a:t>with lab-elicited temporal thoughts</a:t>
            </a:r>
            <a:endParaRPr lang="en-US" sz="4000" dirty="0">
              <a:solidFill>
                <a:schemeClr val="accent4"/>
              </a:solidFill>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8CCD8422-8F17-478F-A361-680D7F6DFB2D}"/>
              </a:ext>
            </a:extLst>
          </p:cNvPr>
          <p:cNvCxnSpPr>
            <a:cxnSpLocks/>
          </p:cNvCxnSpPr>
          <p:nvPr/>
        </p:nvCxnSpPr>
        <p:spPr>
          <a:xfrm>
            <a:off x="446159" y="1494876"/>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12" descr="Related imag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262861" y="3305234"/>
            <a:ext cx="914400" cy="87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094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0" y="0"/>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Summary</a:t>
            </a:r>
          </a:p>
        </p:txBody>
      </p:sp>
      <p:cxnSp>
        <p:nvCxnSpPr>
          <p:cNvPr id="19" name="Straight Connector 18">
            <a:extLst>
              <a:ext uri="{FF2B5EF4-FFF2-40B4-BE49-F238E27FC236}">
                <a16:creationId xmlns:a16="http://schemas.microsoft.com/office/drawing/2014/main" id="{8CCD8422-8F17-478F-A361-680D7F6DFB2D}"/>
              </a:ext>
            </a:extLst>
          </p:cNvPr>
          <p:cNvCxnSpPr>
            <a:cxnSpLocks/>
          </p:cNvCxnSpPr>
          <p:nvPr/>
        </p:nvCxnSpPr>
        <p:spPr>
          <a:xfrm>
            <a:off x="537206" y="1216592"/>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37206" y="1974377"/>
            <a:ext cx="11144397" cy="750975"/>
          </a:xfrm>
          <a:prstGeom prst="rect">
            <a:avLst/>
          </a:prstGeom>
        </p:spPr>
        <p:txBody>
          <a:bodyPr wrap="none">
            <a:spAutoFit/>
          </a:bodyPr>
          <a:lstStyle/>
          <a:p>
            <a:pPr algn="ctr">
              <a:lnSpc>
                <a:spcPct val="107000"/>
              </a:lnSpc>
            </a:pPr>
            <a:r>
              <a:rPr lang="en-US" sz="4000" dirty="0">
                <a:latin typeface="Arial" panose="020B0604020202020204" pitchFamily="34" charset="0"/>
                <a:cs typeface="Arial" panose="020B0604020202020204" pitchFamily="34" charset="0"/>
              </a:rPr>
              <a:t>• </a:t>
            </a:r>
            <a:r>
              <a:rPr lang="en-US" sz="4000" b="1" dirty="0">
                <a:solidFill>
                  <a:schemeClr val="accent4"/>
                </a:solidFill>
                <a:latin typeface="Arial" panose="020B0604020202020204" pitchFamily="34" charset="0"/>
                <a:cs typeface="Arial" panose="020B0604020202020204" pitchFamily="34" charset="0"/>
              </a:rPr>
              <a:t>Shared processes</a:t>
            </a:r>
            <a:r>
              <a:rPr lang="en-US" sz="4000" dirty="0">
                <a:latin typeface="Arial" panose="020B0604020202020204" pitchFamily="34" charset="0"/>
                <a:cs typeface="Arial" panose="020B0604020202020204" pitchFamily="34" charset="0"/>
              </a:rPr>
              <a:t> for past and future thinking</a:t>
            </a:r>
            <a:endParaRPr lang="en-US" sz="4000" b="1" dirty="0">
              <a:solidFill>
                <a:schemeClr val="accent4"/>
              </a:solidFill>
              <a:latin typeface="Arial" panose="020B0604020202020204" pitchFamily="34" charset="0"/>
              <a:ea typeface="Calibri" panose="020F0502020204030204" pitchFamily="34" charset="0"/>
              <a:cs typeface="Arial" panose="020B0604020202020204" pitchFamily="34" charset="0"/>
            </a:endParaRPr>
          </a:p>
        </p:txBody>
      </p:sp>
      <p:sp>
        <p:nvSpPr>
          <p:cNvPr id="22" name="Rectangle 21"/>
          <p:cNvSpPr/>
          <p:nvPr/>
        </p:nvSpPr>
        <p:spPr>
          <a:xfrm>
            <a:off x="617405" y="4792108"/>
            <a:ext cx="10079994" cy="1409617"/>
          </a:xfrm>
          <a:prstGeom prst="rect">
            <a:avLst/>
          </a:prstGeom>
        </p:spPr>
        <p:txBody>
          <a:bodyPr wrap="square">
            <a:spAutoFit/>
          </a:bodyPr>
          <a:lstStyle/>
          <a:p>
            <a:pPr>
              <a:lnSpc>
                <a:spcPct val="107000"/>
              </a:lnSpc>
            </a:pPr>
            <a:r>
              <a:rPr lang="en-US" sz="4000" dirty="0">
                <a:latin typeface="Arial" panose="020B0604020202020204" pitchFamily="34" charset="0"/>
                <a:cs typeface="Arial" panose="020B0604020202020204" pitchFamily="34" charset="0"/>
              </a:rPr>
              <a:t>• Results </a:t>
            </a:r>
            <a:r>
              <a:rPr lang="en-US" sz="4000" b="1" dirty="0">
                <a:solidFill>
                  <a:schemeClr val="accent4"/>
                </a:solidFill>
                <a:latin typeface="Arial" panose="020B0604020202020204" pitchFamily="34" charset="0"/>
                <a:cs typeface="Arial" panose="020B0604020202020204" pitchFamily="34" charset="0"/>
              </a:rPr>
              <a:t>do not depend</a:t>
            </a:r>
            <a:r>
              <a:rPr lang="en-US" sz="4000" dirty="0">
                <a:solidFill>
                  <a:schemeClr val="accent4"/>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on method of eliciting temporal thoughts</a:t>
            </a:r>
            <a:endParaRPr lang="en-US" sz="4000" b="1" dirty="0">
              <a:latin typeface="Arial" panose="020B0604020202020204" pitchFamily="34" charset="0"/>
              <a:ea typeface="Calibri" panose="020F0502020204030204" pitchFamily="34" charset="0"/>
              <a:cs typeface="Arial" panose="020B0604020202020204" pitchFamily="34" charset="0"/>
            </a:endParaRPr>
          </a:p>
        </p:txBody>
      </p:sp>
      <p:sp>
        <p:nvSpPr>
          <p:cNvPr id="23" name="Rectangle 22"/>
          <p:cNvSpPr/>
          <p:nvPr/>
        </p:nvSpPr>
        <p:spPr>
          <a:xfrm>
            <a:off x="617405" y="3190969"/>
            <a:ext cx="9573284" cy="1409617"/>
          </a:xfrm>
          <a:prstGeom prst="rect">
            <a:avLst/>
          </a:prstGeom>
        </p:spPr>
        <p:txBody>
          <a:bodyPr wrap="square">
            <a:spAutoFit/>
          </a:bodyPr>
          <a:lstStyle/>
          <a:p>
            <a:pPr>
              <a:lnSpc>
                <a:spcPct val="107000"/>
              </a:lnSpc>
            </a:pPr>
            <a:r>
              <a:rPr lang="en-US" sz="4000" dirty="0">
                <a:latin typeface="Arial" panose="020B0604020202020204" pitchFamily="34" charset="0"/>
                <a:cs typeface="Arial" panose="020B0604020202020204" pitchFamily="34" charset="0"/>
              </a:rPr>
              <a:t>• </a:t>
            </a:r>
            <a:r>
              <a:rPr lang="en-US" sz="4000" b="1" dirty="0">
                <a:solidFill>
                  <a:schemeClr val="accent4"/>
                </a:solidFill>
                <a:latin typeface="Arial" panose="020B0604020202020204" pitchFamily="34" charset="0"/>
                <a:cs typeface="Arial" panose="020B0604020202020204" pitchFamily="34" charset="0"/>
              </a:rPr>
              <a:t>Schemas, not episodic processing</a:t>
            </a:r>
            <a:r>
              <a:rPr lang="en-US" sz="4000" dirty="0">
                <a:solidFill>
                  <a:schemeClr val="accent4"/>
                </a:solidFill>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are the shared process</a:t>
            </a:r>
            <a:endParaRPr lang="en-US" sz="4000" b="1"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79006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692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99572" y="25412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Predictions</a:t>
            </a:r>
          </a:p>
        </p:txBody>
      </p:sp>
      <p:sp>
        <p:nvSpPr>
          <p:cNvPr id="2" name="Rectangle 1"/>
          <p:cNvSpPr/>
          <p:nvPr/>
        </p:nvSpPr>
        <p:spPr>
          <a:xfrm>
            <a:off x="2641600" y="2819400"/>
            <a:ext cx="736600" cy="2324100"/>
          </a:xfrm>
          <a:prstGeom prst="rect">
            <a:avLst/>
          </a:prstGeom>
          <a:solidFill>
            <a:srgbClr val="ACDDCD"/>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648200" y="3771900"/>
            <a:ext cx="736600" cy="1371600"/>
          </a:xfrm>
          <a:prstGeom prst="rect">
            <a:avLst/>
          </a:prstGeom>
          <a:solidFill>
            <a:srgbClr val="25498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383148" y="5308600"/>
            <a:ext cx="351410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Past		Future</a:t>
            </a:r>
          </a:p>
        </p:txBody>
      </p:sp>
      <p:cxnSp>
        <p:nvCxnSpPr>
          <p:cNvPr id="21" name="Straight Connector 20"/>
          <p:cNvCxnSpPr/>
          <p:nvPr/>
        </p:nvCxnSpPr>
        <p:spPr>
          <a:xfrm>
            <a:off x="2057400" y="2342398"/>
            <a:ext cx="23586" cy="2807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70100" y="5142594"/>
            <a:ext cx="3827152" cy="7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82CD2644-24B4-432D-BCB3-F126BB812933}"/>
              </a:ext>
            </a:extLst>
          </p:cNvPr>
          <p:cNvSpPr txBox="1">
            <a:spLocks/>
          </p:cNvSpPr>
          <p:nvPr/>
        </p:nvSpPr>
        <p:spPr>
          <a:xfrm>
            <a:off x="160104" y="2140135"/>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Episodic Language</a:t>
            </a:r>
          </a:p>
        </p:txBody>
      </p:sp>
      <p:sp>
        <p:nvSpPr>
          <p:cNvPr id="24" name="Rectangle 23"/>
          <p:cNvSpPr/>
          <p:nvPr/>
        </p:nvSpPr>
        <p:spPr>
          <a:xfrm>
            <a:off x="10198100" y="2819400"/>
            <a:ext cx="736600" cy="2324100"/>
          </a:xfrm>
          <a:prstGeom prst="rect">
            <a:avLst/>
          </a:prstGeom>
          <a:solidFill>
            <a:srgbClr val="25498F"/>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246752" y="3774104"/>
            <a:ext cx="736600" cy="1371600"/>
          </a:xfrm>
          <a:prstGeom prst="rect">
            <a:avLst/>
          </a:prstGeom>
          <a:solidFill>
            <a:srgbClr val="ACDDCD"/>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021948" y="5308600"/>
            <a:ext cx="3514104" cy="707886"/>
          </a:xfrm>
          <a:prstGeom prst="rect">
            <a:avLst/>
          </a:prstGeom>
          <a:noFill/>
        </p:spPr>
        <p:txBody>
          <a:bodyPr wrap="none" rtlCol="0">
            <a:spAutoFit/>
          </a:bodyPr>
          <a:lstStyle/>
          <a:p>
            <a:r>
              <a:rPr lang="en-US" sz="4000" dirty="0">
                <a:latin typeface="Arial" panose="020B0604020202020204" pitchFamily="34" charset="0"/>
                <a:cs typeface="Arial" panose="020B0604020202020204" pitchFamily="34" charset="0"/>
              </a:rPr>
              <a:t>Past		Future</a:t>
            </a:r>
          </a:p>
        </p:txBody>
      </p:sp>
      <p:cxnSp>
        <p:nvCxnSpPr>
          <p:cNvPr id="27" name="Straight Connector 26"/>
          <p:cNvCxnSpPr/>
          <p:nvPr/>
        </p:nvCxnSpPr>
        <p:spPr>
          <a:xfrm>
            <a:off x="7708900" y="5142594"/>
            <a:ext cx="3827152" cy="7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82CD2644-24B4-432D-BCB3-F126BB812933}"/>
              </a:ext>
            </a:extLst>
          </p:cNvPr>
          <p:cNvSpPr txBox="1">
            <a:spLocks/>
          </p:cNvSpPr>
          <p:nvPr/>
        </p:nvSpPr>
        <p:spPr>
          <a:xfrm>
            <a:off x="5839972" y="2196249"/>
            <a:ext cx="2275905" cy="3027859"/>
          </a:xfrm>
          <a:prstGeom prst="rect">
            <a:avLst/>
          </a:prstGeom>
          <a:noFill/>
        </p:spPr>
        <p:txBody>
          <a:bodyPr vert="vert270"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Use of Schemas</a:t>
            </a:r>
          </a:p>
        </p:txBody>
      </p:sp>
      <p:cxnSp>
        <p:nvCxnSpPr>
          <p:cNvPr id="29" name="Straight Connector 28"/>
          <p:cNvCxnSpPr/>
          <p:nvPr/>
        </p:nvCxnSpPr>
        <p:spPr>
          <a:xfrm>
            <a:off x="7683500" y="2355098"/>
            <a:ext cx="23586" cy="28074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946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B5B5B"/>
        </a:solidFill>
        <a:effectLst/>
      </p:bgPr>
    </p:bg>
    <p:spTree>
      <p:nvGrpSpPr>
        <p:cNvPr id="1" name=""/>
        <p:cNvGrpSpPr/>
        <p:nvPr/>
      </p:nvGrpSpPr>
      <p:grpSpPr>
        <a:xfrm>
          <a:off x="0" y="0"/>
          <a:ext cx="0" cy="0"/>
          <a:chOff x="0" y="0"/>
          <a:chExt cx="0" cy="0"/>
        </a:xfrm>
      </p:grpSpPr>
      <p:pic>
        <p:nvPicPr>
          <p:cNvPr id="7" name="Picture 4" descr="FIGURE 2. Thermal lesion to the right hippocampus. MRI sections in coronal, horizontal, and sagittal planes of a brain transformed into Talairach42 standard stereotaxic space. Arrows point to the lesion in the right hippocampus sparing the parahippocampal cortex.">
            <a:extLst>
              <a:ext uri="{FF2B5EF4-FFF2-40B4-BE49-F238E27FC236}">
                <a16:creationId xmlns:a16="http://schemas.microsoft.com/office/drawing/2014/main" id="{682DF763-F109-4BA0-A640-9BC6C53C0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236" b="53080"/>
          <a:stretch/>
        </p:blipFill>
        <p:spPr bwMode="auto">
          <a:xfrm>
            <a:off x="3417829" y="1303364"/>
            <a:ext cx="5255908" cy="46642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12B41BE-8C9E-44D0-8E52-618449512249}"/>
              </a:ext>
            </a:extLst>
          </p:cNvPr>
          <p:cNvSpPr txBox="1"/>
          <p:nvPr/>
        </p:nvSpPr>
        <p:spPr>
          <a:xfrm>
            <a:off x="4102683" y="6032004"/>
            <a:ext cx="388620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Klein et al, 2002;</a:t>
            </a:r>
          </a:p>
          <a:p>
            <a:pPr algn="ctr"/>
            <a:r>
              <a:rPr lang="en-US" dirty="0">
                <a:latin typeface="Arial" panose="020B0604020202020204" pitchFamily="34" charset="0"/>
                <a:cs typeface="Arial" panose="020B0604020202020204" pitchFamily="34" charset="0"/>
              </a:rPr>
              <a:t>Race, Keane, &amp; </a:t>
            </a:r>
            <a:r>
              <a:rPr lang="en-US" dirty="0" err="1">
                <a:latin typeface="Arial" panose="020B0604020202020204" pitchFamily="34" charset="0"/>
                <a:cs typeface="Arial" panose="020B0604020202020204" pitchFamily="34" charset="0"/>
              </a:rPr>
              <a:t>Verfaellie</a:t>
            </a:r>
            <a:r>
              <a:rPr lang="en-US" dirty="0">
                <a:latin typeface="Arial" panose="020B0604020202020204" pitchFamily="34" charset="0"/>
                <a:cs typeface="Arial" panose="020B0604020202020204" pitchFamily="34" charset="0"/>
              </a:rPr>
              <a:t>, 2013</a:t>
            </a:r>
          </a:p>
        </p:txBody>
      </p:sp>
      <p:sp>
        <p:nvSpPr>
          <p:cNvPr id="10" name="TextBox 9">
            <a:extLst>
              <a:ext uri="{FF2B5EF4-FFF2-40B4-BE49-F238E27FC236}">
                <a16:creationId xmlns:a16="http://schemas.microsoft.com/office/drawing/2014/main" id="{512B41BE-8C9E-44D0-8E52-618449512249}"/>
              </a:ext>
            </a:extLst>
          </p:cNvPr>
          <p:cNvSpPr txBox="1"/>
          <p:nvPr/>
        </p:nvSpPr>
        <p:spPr>
          <a:xfrm>
            <a:off x="522515" y="340853"/>
            <a:ext cx="11194868" cy="1015663"/>
          </a:xfrm>
          <a:prstGeom prst="rect">
            <a:avLst/>
          </a:prstGeom>
          <a:noFill/>
        </p:spPr>
        <p:txBody>
          <a:bodyPr wrap="square" rtlCol="0">
            <a:spAutoFit/>
          </a:bodyPr>
          <a:lstStyle/>
          <a:p>
            <a:pPr algn="ctr"/>
            <a:r>
              <a:rPr lang="en-US" sz="6000" b="1" dirty="0">
                <a:latin typeface="Arial" panose="020B0604020202020204" pitchFamily="34" charset="0"/>
                <a:cs typeface="Arial" panose="020B0604020202020204" pitchFamily="34" charset="0"/>
              </a:rPr>
              <a:t>Episodic Memory Deficits</a:t>
            </a:r>
          </a:p>
        </p:txBody>
      </p:sp>
      <p:cxnSp>
        <p:nvCxnSpPr>
          <p:cNvPr id="4" name="Straight Arrow Connector 3">
            <a:extLst>
              <a:ext uri="{FF2B5EF4-FFF2-40B4-BE49-F238E27FC236}">
                <a16:creationId xmlns:a16="http://schemas.microsoft.com/office/drawing/2014/main" id="{47246C77-657E-4CAF-AFFA-D543C19ADA69}"/>
              </a:ext>
            </a:extLst>
          </p:cNvPr>
          <p:cNvCxnSpPr>
            <a:cxnSpLocks/>
          </p:cNvCxnSpPr>
          <p:nvPr/>
        </p:nvCxnSpPr>
        <p:spPr>
          <a:xfrm flipH="1">
            <a:off x="7411454" y="2791326"/>
            <a:ext cx="288757" cy="1812759"/>
          </a:xfrm>
          <a:prstGeom prst="straightConnector1">
            <a:avLst/>
          </a:prstGeom>
          <a:ln w="2540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09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207819" y="564048"/>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0" b="1" dirty="0">
                <a:solidFill>
                  <a:schemeClr val="accent4"/>
                </a:solidFill>
                <a:latin typeface="Arial" panose="020B0604020202020204" pitchFamily="34" charset="0"/>
                <a:cs typeface="Arial" panose="020B0604020202020204" pitchFamily="34" charset="0"/>
              </a:rPr>
              <a:t>Existing Proposals:</a:t>
            </a:r>
          </a:p>
        </p:txBody>
      </p:sp>
      <p:sp>
        <p:nvSpPr>
          <p:cNvPr id="3" name="Title 1">
            <a:extLst>
              <a:ext uri="{FF2B5EF4-FFF2-40B4-BE49-F238E27FC236}">
                <a16:creationId xmlns:a16="http://schemas.microsoft.com/office/drawing/2014/main" id="{FDC49D8B-79B1-4166-9B35-F123BC74FB50}"/>
              </a:ext>
            </a:extLst>
          </p:cNvPr>
          <p:cNvSpPr txBox="1">
            <a:spLocks/>
          </p:cNvSpPr>
          <p:nvPr/>
        </p:nvSpPr>
        <p:spPr>
          <a:xfrm>
            <a:off x="207818" y="2464891"/>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latin typeface="Arial" panose="020B0604020202020204" pitchFamily="34" charset="0"/>
                <a:cs typeface="Arial" panose="020B0604020202020204" pitchFamily="34" charset="0"/>
              </a:rPr>
              <a:t>1. Past and future thinking rely on</a:t>
            </a:r>
            <a:r>
              <a:rPr lang="en-US" sz="5500" b="1" dirty="0">
                <a:solidFill>
                  <a:schemeClr val="accent4"/>
                </a:solidFill>
                <a:latin typeface="Arial" panose="020B0604020202020204" pitchFamily="34" charset="0"/>
                <a:cs typeface="Arial" panose="020B0604020202020204" pitchFamily="34" charset="0"/>
              </a:rPr>
              <a:t> shared processes</a:t>
            </a:r>
          </a:p>
        </p:txBody>
      </p:sp>
      <p:sp>
        <p:nvSpPr>
          <p:cNvPr id="4" name="Title 1">
            <a:extLst>
              <a:ext uri="{FF2B5EF4-FFF2-40B4-BE49-F238E27FC236}">
                <a16:creationId xmlns:a16="http://schemas.microsoft.com/office/drawing/2014/main" id="{7F8C17DA-62A4-4E88-956D-4E8BC6DD13CF}"/>
              </a:ext>
            </a:extLst>
          </p:cNvPr>
          <p:cNvSpPr txBox="1">
            <a:spLocks/>
          </p:cNvSpPr>
          <p:nvPr/>
        </p:nvSpPr>
        <p:spPr>
          <a:xfrm>
            <a:off x="207819" y="4531990"/>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latin typeface="Arial" panose="020B0604020202020204" pitchFamily="34" charset="0"/>
                <a:cs typeface="Arial" panose="020B0604020202020204" pitchFamily="34" charset="0"/>
              </a:rPr>
              <a:t>2. The shared process is </a:t>
            </a:r>
            <a:r>
              <a:rPr lang="en-US" sz="5500" b="1" dirty="0">
                <a:solidFill>
                  <a:schemeClr val="accent4"/>
                </a:solidFill>
                <a:latin typeface="Arial" panose="020B0604020202020204" pitchFamily="34" charset="0"/>
                <a:cs typeface="Arial" panose="020B0604020202020204" pitchFamily="34" charset="0"/>
              </a:rPr>
              <a:t>episodic processing</a:t>
            </a:r>
          </a:p>
        </p:txBody>
      </p:sp>
    </p:spTree>
    <p:extLst>
      <p:ext uri="{BB962C8B-B14F-4D97-AF65-F5344CB8AC3E}">
        <p14:creationId xmlns:p14="http://schemas.microsoft.com/office/powerpoint/2010/main" val="560816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35BFA4D-7B1E-4559-8A15-C975E3F49E58}"/>
              </a:ext>
            </a:extLst>
          </p:cNvPr>
          <p:cNvSpPr txBox="1">
            <a:spLocks/>
          </p:cNvSpPr>
          <p:nvPr/>
        </p:nvSpPr>
        <p:spPr>
          <a:xfrm>
            <a:off x="1" y="2496757"/>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500" b="1" dirty="0">
                <a:solidFill>
                  <a:schemeClr val="accent4"/>
                </a:solidFill>
                <a:latin typeface="Arial" panose="020B0604020202020204" pitchFamily="34" charset="0"/>
                <a:cs typeface="Arial" panose="020B0604020202020204" pitchFamily="34" charset="0"/>
              </a:rPr>
              <a:t>Evidence Against </a:t>
            </a:r>
          </a:p>
          <a:p>
            <a:pPr algn="ctr"/>
            <a:r>
              <a:rPr lang="en-US" sz="5500" b="1" dirty="0">
                <a:solidFill>
                  <a:schemeClr val="accent4"/>
                </a:solidFill>
                <a:latin typeface="Arial" panose="020B0604020202020204" pitchFamily="34" charset="0"/>
                <a:cs typeface="Arial" panose="020B0604020202020204" pitchFamily="34" charset="0"/>
              </a:rPr>
              <a:t>Common Processes</a:t>
            </a:r>
          </a:p>
        </p:txBody>
      </p:sp>
    </p:spTree>
    <p:extLst>
      <p:ext uri="{BB962C8B-B14F-4D97-AF65-F5344CB8AC3E}">
        <p14:creationId xmlns:p14="http://schemas.microsoft.com/office/powerpoint/2010/main" val="1345555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A4367A9-E81E-4585-B6AF-491ED3271060}"/>
              </a:ext>
            </a:extLst>
          </p:cNvPr>
          <p:cNvSpPr txBox="1">
            <a:spLocks/>
          </p:cNvSpPr>
          <p:nvPr/>
        </p:nvSpPr>
        <p:spPr>
          <a:xfrm>
            <a:off x="-2517320" y="511237"/>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Arial" panose="020B0604020202020204" pitchFamily="34" charset="0"/>
                <a:cs typeface="Arial" panose="020B0604020202020204" pitchFamily="34" charset="0"/>
              </a:rPr>
              <a:t>Uniqueness?</a:t>
            </a:r>
          </a:p>
        </p:txBody>
      </p:sp>
      <p:sp>
        <p:nvSpPr>
          <p:cNvPr id="11" name="Title 1">
            <a:extLst>
              <a:ext uri="{FF2B5EF4-FFF2-40B4-BE49-F238E27FC236}">
                <a16:creationId xmlns:a16="http://schemas.microsoft.com/office/drawing/2014/main" id="{D5697280-CA7F-4903-B108-941FDB88D872}"/>
              </a:ext>
            </a:extLst>
          </p:cNvPr>
          <p:cNvSpPr txBox="1">
            <a:spLocks/>
          </p:cNvSpPr>
          <p:nvPr/>
        </p:nvSpPr>
        <p:spPr>
          <a:xfrm>
            <a:off x="3331845" y="462563"/>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Arial" panose="020B0604020202020204" pitchFamily="34" charset="0"/>
                <a:cs typeface="Arial" panose="020B0604020202020204" pitchFamily="34" charset="0"/>
              </a:rPr>
              <a:t>Patients:</a:t>
            </a:r>
          </a:p>
        </p:txBody>
      </p:sp>
      <p:sp>
        <p:nvSpPr>
          <p:cNvPr id="13" name="TextBox 12">
            <a:extLst>
              <a:ext uri="{FF2B5EF4-FFF2-40B4-BE49-F238E27FC236}">
                <a16:creationId xmlns:a16="http://schemas.microsoft.com/office/drawing/2014/main" id="{DC1E97BD-5D5C-4513-910A-A0F97829CEF4}"/>
              </a:ext>
            </a:extLst>
          </p:cNvPr>
          <p:cNvSpPr txBox="1"/>
          <p:nvPr/>
        </p:nvSpPr>
        <p:spPr>
          <a:xfrm>
            <a:off x="7605440" y="6264465"/>
            <a:ext cx="3886200" cy="369332"/>
          </a:xfrm>
          <a:prstGeom prst="rect">
            <a:avLst/>
          </a:prstGeom>
          <a:no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Kwan et al, 2012; 2013; 2014</a:t>
            </a:r>
          </a:p>
        </p:txBody>
      </p:sp>
      <p:sp>
        <p:nvSpPr>
          <p:cNvPr id="16" name="TextBox 15">
            <a:extLst>
              <a:ext uri="{FF2B5EF4-FFF2-40B4-BE49-F238E27FC236}">
                <a16:creationId xmlns:a16="http://schemas.microsoft.com/office/drawing/2014/main" id="{6581AE14-5696-4BBE-90FB-BBD49B2AA5F3}"/>
              </a:ext>
            </a:extLst>
          </p:cNvPr>
          <p:cNvSpPr txBox="1"/>
          <p:nvPr/>
        </p:nvSpPr>
        <p:spPr>
          <a:xfrm>
            <a:off x="1364591" y="6064833"/>
            <a:ext cx="3886200" cy="646331"/>
          </a:xfrm>
          <a:prstGeom prst="rect">
            <a:avLst/>
          </a:prstGeom>
          <a:noFill/>
        </p:spPr>
        <p:txBody>
          <a:bodyPr wrap="square" rtlCol="0">
            <a:spAutoFit/>
          </a:bodyPr>
          <a:lstStyle/>
          <a:p>
            <a:pPr algn="ctr"/>
            <a:r>
              <a:rPr lang="en-US" dirty="0" err="1">
                <a:solidFill>
                  <a:schemeClr val="tx1">
                    <a:lumMod val="65000"/>
                  </a:schemeClr>
                </a:solidFill>
                <a:latin typeface="Arial" panose="020B0604020202020204" pitchFamily="34" charset="0"/>
                <a:cs typeface="Arial" panose="020B0604020202020204" pitchFamily="34" charset="0"/>
              </a:rPr>
              <a:t>Sacchetti</a:t>
            </a:r>
            <a:r>
              <a:rPr lang="en-US" dirty="0">
                <a:solidFill>
                  <a:schemeClr val="tx1">
                    <a:lumMod val="65000"/>
                  </a:schemeClr>
                </a:solidFill>
                <a:latin typeface="Arial" panose="020B0604020202020204" pitchFamily="34" charset="0"/>
                <a:cs typeface="Arial" panose="020B0604020202020204" pitchFamily="34" charset="0"/>
              </a:rPr>
              <a:t> et al, 2011; </a:t>
            </a:r>
          </a:p>
          <a:p>
            <a:pPr algn="ctr"/>
            <a:r>
              <a:rPr lang="en-US" dirty="0">
                <a:solidFill>
                  <a:schemeClr val="tx1">
                    <a:lumMod val="65000"/>
                  </a:schemeClr>
                </a:solidFill>
                <a:latin typeface="Arial" panose="020B0604020202020204" pitchFamily="34" charset="0"/>
                <a:cs typeface="Arial" panose="020B0604020202020204" pitchFamily="34" charset="0"/>
              </a:rPr>
              <a:t>Hassabis et al, 2007a; 200b</a:t>
            </a:r>
          </a:p>
        </p:txBody>
      </p:sp>
      <p:cxnSp>
        <p:nvCxnSpPr>
          <p:cNvPr id="17" name="Straight Connector 16">
            <a:extLst>
              <a:ext uri="{FF2B5EF4-FFF2-40B4-BE49-F238E27FC236}">
                <a16:creationId xmlns:a16="http://schemas.microsoft.com/office/drawing/2014/main" id="{8CCD8422-8F17-478F-A361-680D7F6DFB2D}"/>
              </a:ext>
            </a:extLst>
          </p:cNvPr>
          <p:cNvCxnSpPr>
            <a:cxnSpLocks/>
          </p:cNvCxnSpPr>
          <p:nvPr/>
        </p:nvCxnSpPr>
        <p:spPr>
          <a:xfrm>
            <a:off x="437637" y="2103120"/>
            <a:ext cx="1131672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760095" y="1614487"/>
            <a:ext cx="5143500" cy="4162425"/>
          </a:xfrm>
          <a:prstGeom prst="rect">
            <a:avLst/>
          </a:prstGeom>
        </p:spPr>
      </p:pic>
      <p:pic>
        <p:nvPicPr>
          <p:cNvPr id="6" name="Picture 5"/>
          <p:cNvPicPr>
            <a:picLocks noChangeAspect="1"/>
          </p:cNvPicPr>
          <p:nvPr/>
        </p:nvPicPr>
        <p:blipFill>
          <a:blip r:embed="rId4"/>
          <a:stretch>
            <a:fillRect/>
          </a:stretch>
        </p:blipFill>
        <p:spPr>
          <a:xfrm>
            <a:off x="7280275" y="2019997"/>
            <a:ext cx="3981450" cy="3381375"/>
          </a:xfrm>
          <a:prstGeom prst="rect">
            <a:avLst/>
          </a:prstGeom>
        </p:spPr>
      </p:pic>
    </p:spTree>
    <p:extLst>
      <p:ext uri="{BB962C8B-B14F-4D97-AF65-F5344CB8AC3E}">
        <p14:creationId xmlns:p14="http://schemas.microsoft.com/office/powerpoint/2010/main" val="429308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2C37"/>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A4367A9-E81E-4585-B6AF-491ED3271060}"/>
              </a:ext>
            </a:extLst>
          </p:cNvPr>
          <p:cNvSpPr txBox="1">
            <a:spLocks/>
          </p:cNvSpPr>
          <p:nvPr/>
        </p:nvSpPr>
        <p:spPr>
          <a:xfrm>
            <a:off x="205740" y="1840643"/>
            <a:ext cx="119862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latin typeface="Arial" panose="020B0604020202020204" pitchFamily="34" charset="0"/>
                <a:cs typeface="Arial" panose="020B0604020202020204" pitchFamily="34" charset="0"/>
              </a:rPr>
              <a:t>Past and future thinking rely on </a:t>
            </a:r>
            <a:r>
              <a:rPr lang="en-US" sz="5000" b="1" dirty="0">
                <a:solidFill>
                  <a:schemeClr val="accent4"/>
                </a:solidFill>
                <a:latin typeface="Arial" panose="020B0604020202020204" pitchFamily="34" charset="0"/>
                <a:cs typeface="Arial" panose="020B0604020202020204" pitchFamily="34" charset="0"/>
              </a:rPr>
              <a:t>common processes</a:t>
            </a:r>
            <a:r>
              <a:rPr lang="en-US" sz="5000" b="1" dirty="0">
                <a:latin typeface="Arial" panose="020B0604020202020204" pitchFamily="34" charset="0"/>
                <a:cs typeface="Arial" panose="020B0604020202020204" pitchFamily="34" charset="0"/>
              </a:rPr>
              <a:t>, but common process is use of </a:t>
            </a:r>
            <a:r>
              <a:rPr lang="en-US" sz="5000" b="1" dirty="0">
                <a:solidFill>
                  <a:schemeClr val="accent4"/>
                </a:solidFill>
                <a:latin typeface="Arial" panose="020B0604020202020204" pitchFamily="34" charset="0"/>
                <a:cs typeface="Arial" panose="020B0604020202020204" pitchFamily="34" charset="0"/>
              </a:rPr>
              <a:t>schemas</a:t>
            </a:r>
            <a:r>
              <a:rPr lang="en-US" sz="5000" b="1" dirty="0">
                <a:latin typeface="Arial" panose="020B0604020202020204" pitchFamily="34" charset="0"/>
                <a:cs typeface="Arial" panose="020B0604020202020204" pitchFamily="34" charset="0"/>
              </a:rPr>
              <a:t>.</a:t>
            </a:r>
          </a:p>
        </p:txBody>
      </p:sp>
      <p:pic>
        <p:nvPicPr>
          <p:cNvPr id="2050" name="Picture 2" descr="Image result for cubicle decorated">
            <a:extLst>
              <a:ext uri="{FF2B5EF4-FFF2-40B4-BE49-F238E27FC236}">
                <a16:creationId xmlns:a16="http://schemas.microsoft.com/office/drawing/2014/main" id="{23BD2CFB-2117-4666-AB2E-63062E76F150}"/>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488469" y="4451123"/>
            <a:ext cx="2315784" cy="17368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t everyone loves celebrating their birthday.">
            <a:extLst>
              <a:ext uri="{FF2B5EF4-FFF2-40B4-BE49-F238E27FC236}">
                <a16:creationId xmlns:a16="http://schemas.microsoft.com/office/drawing/2014/main" id="{4BE898C0-D69F-43D5-9BC0-1F0D316C9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949" y="4449518"/>
            <a:ext cx="3571875" cy="200977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527613FC-1271-45D4-8DC0-124FC8E74F2B}"/>
              </a:ext>
            </a:extLst>
          </p:cNvPr>
          <p:cNvSpPr txBox="1">
            <a:spLocks/>
          </p:cNvSpPr>
          <p:nvPr/>
        </p:nvSpPr>
        <p:spPr>
          <a:xfrm>
            <a:off x="-2346769" y="3429000"/>
            <a:ext cx="119862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Memory</a:t>
            </a:r>
          </a:p>
        </p:txBody>
      </p:sp>
      <p:sp>
        <p:nvSpPr>
          <p:cNvPr id="15" name="Title 1">
            <a:extLst>
              <a:ext uri="{FF2B5EF4-FFF2-40B4-BE49-F238E27FC236}">
                <a16:creationId xmlns:a16="http://schemas.microsoft.com/office/drawing/2014/main" id="{E9BD01A1-6FEF-467B-84E3-1C9F51340C6D}"/>
              </a:ext>
            </a:extLst>
          </p:cNvPr>
          <p:cNvSpPr txBox="1">
            <a:spLocks/>
          </p:cNvSpPr>
          <p:nvPr/>
        </p:nvSpPr>
        <p:spPr>
          <a:xfrm>
            <a:off x="2909756" y="3395588"/>
            <a:ext cx="11986260"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Future Thinking</a:t>
            </a:r>
          </a:p>
        </p:txBody>
      </p:sp>
      <p:sp>
        <p:nvSpPr>
          <p:cNvPr id="18" name="TextBox 17">
            <a:extLst>
              <a:ext uri="{FF2B5EF4-FFF2-40B4-BE49-F238E27FC236}">
                <a16:creationId xmlns:a16="http://schemas.microsoft.com/office/drawing/2014/main" id="{0EDE4E5F-3555-4F01-8E91-D5AC3A8A12DA}"/>
              </a:ext>
            </a:extLst>
          </p:cNvPr>
          <p:cNvSpPr txBox="1"/>
          <p:nvPr/>
        </p:nvSpPr>
        <p:spPr>
          <a:xfrm>
            <a:off x="1773489" y="6209634"/>
            <a:ext cx="3886200" cy="646331"/>
          </a:xfrm>
          <a:prstGeom prst="rect">
            <a:avLst/>
          </a:prstGeom>
          <a:noFill/>
        </p:spPr>
        <p:txBody>
          <a:bodyPr wrap="square" rtlCol="0">
            <a:spAutoFit/>
          </a:bodyPr>
          <a:lstStyle/>
          <a:p>
            <a:pPr algn="ctr"/>
            <a:r>
              <a:rPr lang="en-US" dirty="0">
                <a:solidFill>
                  <a:schemeClr val="tx1">
                    <a:lumMod val="65000"/>
                  </a:schemeClr>
                </a:solidFill>
                <a:latin typeface="Arial" panose="020B0604020202020204" pitchFamily="34" charset="0"/>
                <a:cs typeface="Arial" panose="020B0604020202020204" pitchFamily="34" charset="0"/>
              </a:rPr>
              <a:t>Brewer &amp; Treyens, 1981;</a:t>
            </a:r>
          </a:p>
          <a:p>
            <a:pPr algn="ctr"/>
            <a:r>
              <a:rPr lang="en-US" dirty="0">
                <a:solidFill>
                  <a:schemeClr val="tx1">
                    <a:lumMod val="65000"/>
                  </a:schemeClr>
                </a:solidFill>
                <a:latin typeface="Arial" panose="020B0604020202020204" pitchFamily="34" charset="0"/>
                <a:cs typeface="Arial" panose="020B0604020202020204" pitchFamily="34" charset="0"/>
              </a:rPr>
              <a:t>Bauer, 1993; Fivush, 2002</a:t>
            </a:r>
          </a:p>
        </p:txBody>
      </p:sp>
      <p:sp>
        <p:nvSpPr>
          <p:cNvPr id="11" name="Title 1">
            <a:extLst>
              <a:ext uri="{FF2B5EF4-FFF2-40B4-BE49-F238E27FC236}">
                <a16:creationId xmlns:a16="http://schemas.microsoft.com/office/drawing/2014/main" id="{235BFA4D-7B1E-4559-8A15-C975E3F49E58}"/>
              </a:ext>
            </a:extLst>
          </p:cNvPr>
          <p:cNvSpPr txBox="1">
            <a:spLocks/>
          </p:cNvSpPr>
          <p:nvPr/>
        </p:nvSpPr>
        <p:spPr>
          <a:xfrm>
            <a:off x="205740" y="0"/>
            <a:ext cx="12191999" cy="150876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solidFill>
                  <a:schemeClr val="accent4"/>
                </a:solidFill>
                <a:latin typeface="Arial" panose="020B0604020202020204" pitchFamily="34" charset="0"/>
                <a:cs typeface="Arial" panose="020B0604020202020204" pitchFamily="34" charset="0"/>
              </a:rPr>
              <a:t>Hypothesis</a:t>
            </a:r>
          </a:p>
        </p:txBody>
      </p:sp>
    </p:spTree>
    <p:extLst>
      <p:ext uri="{BB962C8B-B14F-4D97-AF65-F5344CB8AC3E}">
        <p14:creationId xmlns:p14="http://schemas.microsoft.com/office/powerpoint/2010/main" val="1883479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3031</TotalTime>
  <Words>3051</Words>
  <Application>Microsoft Office PowerPoint</Application>
  <PresentationFormat>Widescreen</PresentationFormat>
  <Paragraphs>243</Paragraphs>
  <Slides>46</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5 Million Thoughts about the Past and Future Reveal Shared Reliance  on Schemas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dc:creator>
  <cp:lastModifiedBy>Robert</cp:lastModifiedBy>
  <cp:revision>216</cp:revision>
  <dcterms:created xsi:type="dcterms:W3CDTF">2019-10-14T13:17:48Z</dcterms:created>
  <dcterms:modified xsi:type="dcterms:W3CDTF">2019-10-20T17:16:43Z</dcterms:modified>
</cp:coreProperties>
</file>